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57" r:id="rId3"/>
    <p:sldId id="267" r:id="rId4"/>
    <p:sldId id="258" r:id="rId5"/>
    <p:sldId id="259" r:id="rId6"/>
    <p:sldId id="260" r:id="rId7"/>
    <p:sldId id="264" r:id="rId8"/>
    <p:sldId id="265" r:id="rId9"/>
    <p:sldId id="266" r:id="rId10"/>
    <p:sldId id="268" r:id="rId11"/>
    <p:sldId id="263" r:id="rId12"/>
  </p:sldIdLst>
  <p:sldSz cx="9144000" cy="6858000" type="screen4x3"/>
  <p:notesSz cx="6858000" cy="9144000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704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13" Type="http://schemas.openxmlformats.org/officeDocument/2006/relationships/image" Target="../media/image14.wmf"/><Relationship Id="rId18" Type="http://schemas.openxmlformats.org/officeDocument/2006/relationships/image" Target="../media/image19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12" Type="http://schemas.openxmlformats.org/officeDocument/2006/relationships/image" Target="../media/image13.wmf"/><Relationship Id="rId17" Type="http://schemas.openxmlformats.org/officeDocument/2006/relationships/image" Target="../media/image18.wmf"/><Relationship Id="rId2" Type="http://schemas.openxmlformats.org/officeDocument/2006/relationships/image" Target="../media/image3.wmf"/><Relationship Id="rId16" Type="http://schemas.openxmlformats.org/officeDocument/2006/relationships/image" Target="../media/image17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11" Type="http://schemas.openxmlformats.org/officeDocument/2006/relationships/image" Target="../media/image12.wmf"/><Relationship Id="rId5" Type="http://schemas.openxmlformats.org/officeDocument/2006/relationships/image" Target="../media/image6.wmf"/><Relationship Id="rId15" Type="http://schemas.openxmlformats.org/officeDocument/2006/relationships/image" Target="../media/image16.wmf"/><Relationship Id="rId10" Type="http://schemas.openxmlformats.org/officeDocument/2006/relationships/image" Target="../media/image11.wmf"/><Relationship Id="rId4" Type="http://schemas.openxmlformats.org/officeDocument/2006/relationships/image" Target="../media/image5.wmf"/><Relationship Id="rId9" Type="http://schemas.openxmlformats.org/officeDocument/2006/relationships/image" Target="../media/image10.wmf"/><Relationship Id="rId14" Type="http://schemas.openxmlformats.org/officeDocument/2006/relationships/image" Target="../media/image15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3" Type="http://schemas.openxmlformats.org/officeDocument/2006/relationships/image" Target="../media/image22.wmf"/><Relationship Id="rId7" Type="http://schemas.openxmlformats.org/officeDocument/2006/relationships/image" Target="../media/image26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6" Type="http://schemas.openxmlformats.org/officeDocument/2006/relationships/image" Target="../media/image25.wmf"/><Relationship Id="rId5" Type="http://schemas.openxmlformats.org/officeDocument/2006/relationships/image" Target="../media/image24.wmf"/><Relationship Id="rId10" Type="http://schemas.openxmlformats.org/officeDocument/2006/relationships/image" Target="../media/image29.wmf"/><Relationship Id="rId4" Type="http://schemas.openxmlformats.org/officeDocument/2006/relationships/image" Target="../media/image23.wmf"/><Relationship Id="rId9" Type="http://schemas.openxmlformats.org/officeDocument/2006/relationships/image" Target="../media/image28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31.wmf"/><Relationship Id="rId1" Type="http://schemas.openxmlformats.org/officeDocument/2006/relationships/image" Target="../media/image30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2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3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C59C74-096D-48B9-8565-77E3E44F4139}" type="datetimeFigureOut">
              <a:rPr lang="en-CA" smtClean="0"/>
              <a:pPr/>
              <a:t>2019-09-17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1067C1-A209-4010-9D6C-0D1F8F74C639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91361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1067C1-A209-4010-9D6C-0D1F8F74C639}" type="slidenum">
              <a:rPr lang="en-CA" smtClean="0"/>
              <a:pPr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887771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1067C1-A209-4010-9D6C-0D1F8F74C639}" type="slidenum">
              <a:rPr lang="en-CA" smtClean="0"/>
              <a:pPr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9570844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1067C1-A209-4010-9D6C-0D1F8F74C639}" type="slidenum">
              <a:rPr lang="en-CA" smtClean="0"/>
              <a:pPr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916724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A193ABE-27F5-4C18-9E19-0FD76C90746E}" type="slidenum">
              <a:rPr lang="en-CA" smtClean="0"/>
              <a:pPr eaLnBrk="1" hangingPunct="1"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013457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1067C1-A209-4010-9D6C-0D1F8F74C639}" type="slidenum">
              <a:rPr lang="en-CA" smtClean="0"/>
              <a:pPr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482036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1E9DC92-9581-435E-BC95-47F0CF6168AF}" type="slidenum">
              <a:rPr lang="en-CA" smtClean="0"/>
              <a:pPr eaLnBrk="1" hangingPunct="1"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768293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D84B600-9195-4887-9041-B2B9C4BD0EBF}" type="slidenum">
              <a:rPr lang="en-CA" smtClean="0"/>
              <a:pPr eaLnBrk="1" hangingPunct="1"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305449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014F5CA-4493-41DE-BBCB-5CD3F4D0833D}" type="slidenum">
              <a:rPr lang="en-CA" smtClean="0"/>
              <a:pPr eaLnBrk="1" hangingPunct="1"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038701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1067C1-A209-4010-9D6C-0D1F8F74C639}" type="slidenum">
              <a:rPr lang="en-CA" smtClean="0"/>
              <a:pPr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472827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1067C1-A209-4010-9D6C-0D1F8F74C639}" type="slidenum">
              <a:rPr lang="en-CA" smtClean="0"/>
              <a:pPr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713931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1067C1-A209-4010-9D6C-0D1F8F74C639}" type="slidenum">
              <a:rPr lang="en-CA" smtClean="0"/>
              <a:pPr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713790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920EA80A-E061-4022-A55A-5A90FF30CC53}" type="datetimeFigureOut">
              <a:rPr lang="en-CA" smtClean="0"/>
              <a:pPr/>
              <a:t>2019-09-17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2019-09-17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2019-09-17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2019-09-17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920EA80A-E061-4022-A55A-5A90FF30CC53}" type="datetimeFigureOut">
              <a:rPr lang="en-CA" smtClean="0"/>
              <a:pPr/>
              <a:t>2019-09-17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2019-09-17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2019-09-17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2019-09-17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2019-09-17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2019-09-17</a:t>
            </a:fld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2019-09-17</a:t>
            </a:fld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20EA80A-E061-4022-A55A-5A90FF30CC53}" type="datetimeFigureOut">
              <a:rPr lang="en-CA" smtClean="0"/>
              <a:pPr/>
              <a:t>2019-09-17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6.wmf"/><Relationship Id="rId18" Type="http://schemas.openxmlformats.org/officeDocument/2006/relationships/oleObject" Target="../embeddings/oleObject8.bin"/><Relationship Id="rId26" Type="http://schemas.openxmlformats.org/officeDocument/2006/relationships/oleObject" Target="../embeddings/oleObject12.bin"/><Relationship Id="rId39" Type="http://schemas.openxmlformats.org/officeDocument/2006/relationships/image" Target="../media/image18.wmf"/><Relationship Id="rId3" Type="http://schemas.openxmlformats.org/officeDocument/2006/relationships/notesSlide" Target="../notesSlides/notesSlide4.xml"/><Relationship Id="rId21" Type="http://schemas.openxmlformats.org/officeDocument/2006/relationships/image" Target="../media/image10.wmf"/><Relationship Id="rId34" Type="http://schemas.openxmlformats.org/officeDocument/2006/relationships/oleObject" Target="../embeddings/oleObject17.bin"/><Relationship Id="rId42" Type="http://schemas.openxmlformats.org/officeDocument/2006/relationships/image" Target="../media/image19.wmf"/><Relationship Id="rId7" Type="http://schemas.openxmlformats.org/officeDocument/2006/relationships/image" Target="../media/image3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8.wmf"/><Relationship Id="rId25" Type="http://schemas.openxmlformats.org/officeDocument/2006/relationships/image" Target="../media/image12.wmf"/><Relationship Id="rId33" Type="http://schemas.openxmlformats.org/officeDocument/2006/relationships/image" Target="../media/image15.wmf"/><Relationship Id="rId38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.bin"/><Relationship Id="rId20" Type="http://schemas.openxmlformats.org/officeDocument/2006/relationships/oleObject" Target="../embeddings/oleObject9.bin"/><Relationship Id="rId29" Type="http://schemas.openxmlformats.org/officeDocument/2006/relationships/image" Target="../media/image14.wmf"/><Relationship Id="rId41" Type="http://schemas.openxmlformats.org/officeDocument/2006/relationships/oleObject" Target="../embeddings/oleObject21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5.wmf"/><Relationship Id="rId24" Type="http://schemas.openxmlformats.org/officeDocument/2006/relationships/oleObject" Target="../embeddings/oleObject11.bin"/><Relationship Id="rId32" Type="http://schemas.openxmlformats.org/officeDocument/2006/relationships/oleObject" Target="../embeddings/oleObject16.bin"/><Relationship Id="rId37" Type="http://schemas.openxmlformats.org/officeDocument/2006/relationships/image" Target="../media/image17.wmf"/><Relationship Id="rId40" Type="http://schemas.openxmlformats.org/officeDocument/2006/relationships/oleObject" Target="../embeddings/oleObject20.bin"/><Relationship Id="rId5" Type="http://schemas.openxmlformats.org/officeDocument/2006/relationships/image" Target="../media/image2.wmf"/><Relationship Id="rId15" Type="http://schemas.openxmlformats.org/officeDocument/2006/relationships/image" Target="../media/image7.wmf"/><Relationship Id="rId23" Type="http://schemas.openxmlformats.org/officeDocument/2006/relationships/image" Target="../media/image11.wmf"/><Relationship Id="rId28" Type="http://schemas.openxmlformats.org/officeDocument/2006/relationships/oleObject" Target="../embeddings/oleObject13.bin"/><Relationship Id="rId36" Type="http://schemas.openxmlformats.org/officeDocument/2006/relationships/oleObject" Target="../embeddings/oleObject18.bin"/><Relationship Id="rId10" Type="http://schemas.openxmlformats.org/officeDocument/2006/relationships/oleObject" Target="../embeddings/oleObject4.bin"/><Relationship Id="rId19" Type="http://schemas.openxmlformats.org/officeDocument/2006/relationships/image" Target="../media/image9.wmf"/><Relationship Id="rId31" Type="http://schemas.openxmlformats.org/officeDocument/2006/relationships/oleObject" Target="../embeddings/oleObject15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Relationship Id="rId14" Type="http://schemas.openxmlformats.org/officeDocument/2006/relationships/oleObject" Target="../embeddings/oleObject6.bin"/><Relationship Id="rId22" Type="http://schemas.openxmlformats.org/officeDocument/2006/relationships/oleObject" Target="../embeddings/oleObject10.bin"/><Relationship Id="rId27" Type="http://schemas.openxmlformats.org/officeDocument/2006/relationships/image" Target="../media/image13.wmf"/><Relationship Id="rId30" Type="http://schemas.openxmlformats.org/officeDocument/2006/relationships/oleObject" Target="../embeddings/oleObject14.bin"/><Relationship Id="rId35" Type="http://schemas.openxmlformats.org/officeDocument/2006/relationships/image" Target="../media/image16.wmf"/><Relationship Id="rId43" Type="http://schemas.openxmlformats.org/officeDocument/2006/relationships/hyperlink" Target="http://www.bcmath.ca/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4.bin"/><Relationship Id="rId13" Type="http://schemas.openxmlformats.org/officeDocument/2006/relationships/image" Target="../media/image24.wmf"/><Relationship Id="rId18" Type="http://schemas.openxmlformats.org/officeDocument/2006/relationships/oleObject" Target="../embeddings/oleObject29.bin"/><Relationship Id="rId26" Type="http://schemas.openxmlformats.org/officeDocument/2006/relationships/hyperlink" Target="http://www.bcmath.ca/" TargetMode="External"/><Relationship Id="rId3" Type="http://schemas.openxmlformats.org/officeDocument/2006/relationships/notesSlide" Target="../notesSlides/notesSlide5.xml"/><Relationship Id="rId21" Type="http://schemas.openxmlformats.org/officeDocument/2006/relationships/image" Target="../media/image28.wmf"/><Relationship Id="rId7" Type="http://schemas.openxmlformats.org/officeDocument/2006/relationships/image" Target="../media/image21.wmf"/><Relationship Id="rId12" Type="http://schemas.openxmlformats.org/officeDocument/2006/relationships/oleObject" Target="../embeddings/oleObject26.bin"/><Relationship Id="rId17" Type="http://schemas.openxmlformats.org/officeDocument/2006/relationships/image" Target="../media/image26.wmf"/><Relationship Id="rId25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8.bin"/><Relationship Id="rId20" Type="http://schemas.openxmlformats.org/officeDocument/2006/relationships/oleObject" Target="../embeddings/oleObject30.bin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23.bin"/><Relationship Id="rId11" Type="http://schemas.openxmlformats.org/officeDocument/2006/relationships/image" Target="../media/image23.wmf"/><Relationship Id="rId24" Type="http://schemas.openxmlformats.org/officeDocument/2006/relationships/oleObject" Target="../embeddings/oleObject32.bin"/><Relationship Id="rId5" Type="http://schemas.openxmlformats.org/officeDocument/2006/relationships/image" Target="../media/image20.wmf"/><Relationship Id="rId15" Type="http://schemas.openxmlformats.org/officeDocument/2006/relationships/image" Target="../media/image25.wmf"/><Relationship Id="rId23" Type="http://schemas.openxmlformats.org/officeDocument/2006/relationships/image" Target="../media/image29.wmf"/><Relationship Id="rId10" Type="http://schemas.openxmlformats.org/officeDocument/2006/relationships/oleObject" Target="../embeddings/oleObject25.bin"/><Relationship Id="rId19" Type="http://schemas.openxmlformats.org/officeDocument/2006/relationships/image" Target="../media/image27.wmf"/><Relationship Id="rId4" Type="http://schemas.openxmlformats.org/officeDocument/2006/relationships/oleObject" Target="../embeddings/oleObject22.bin"/><Relationship Id="rId9" Type="http://schemas.openxmlformats.org/officeDocument/2006/relationships/image" Target="../media/image22.wmf"/><Relationship Id="rId14" Type="http://schemas.openxmlformats.org/officeDocument/2006/relationships/oleObject" Target="../embeddings/oleObject27.bin"/><Relationship Id="rId22" Type="http://schemas.openxmlformats.org/officeDocument/2006/relationships/oleObject" Target="../embeddings/oleObject31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www.bcmath.ca/" TargetMode="External"/><Relationship Id="rId3" Type="http://schemas.openxmlformats.org/officeDocument/2006/relationships/notesSlide" Target="../notesSlides/notesSlide6.xml"/><Relationship Id="rId7" Type="http://schemas.openxmlformats.org/officeDocument/2006/relationships/image" Target="../media/image3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35.bin"/><Relationship Id="rId5" Type="http://schemas.openxmlformats.org/officeDocument/2006/relationships/image" Target="../media/image30.wmf"/><Relationship Id="rId4" Type="http://schemas.openxmlformats.org/officeDocument/2006/relationships/oleObject" Target="../embeddings/oleObject34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32.wmf"/><Relationship Id="rId4" Type="http://schemas.openxmlformats.org/officeDocument/2006/relationships/oleObject" Target="../embeddings/oleObject36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33.wmf"/><Relationship Id="rId4" Type="http://schemas.openxmlformats.org/officeDocument/2006/relationships/oleObject" Target="../embeddings/oleObject37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34.wmf"/><Relationship Id="rId4" Type="http://schemas.openxmlformats.org/officeDocument/2006/relationships/oleObject" Target="../embeddings/oleObject38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3046806"/>
            <a:ext cx="6172200" cy="1894362"/>
          </a:xfrm>
        </p:spPr>
        <p:txBody>
          <a:bodyPr>
            <a:normAutofit/>
          </a:bodyPr>
          <a:lstStyle/>
          <a:p>
            <a:r>
              <a:rPr lang="en-CA"/>
              <a:t>Section 1.3 Prime Factorization</a:t>
            </a:r>
            <a:br>
              <a:rPr lang="en-CA" dirty="0"/>
            </a:b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3"/>
              </a:rPr>
              <a:t>www.BCMath.ca</a:t>
            </a:r>
            <a:r>
              <a:rPr lang="en-US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772060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381729-1B8F-47AF-849A-0E85C7D290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496" y="1196752"/>
            <a:ext cx="3263167" cy="299330"/>
          </a:xfrm>
        </p:spPr>
        <p:txBody>
          <a:bodyPr>
            <a:normAutofit/>
          </a:bodyPr>
          <a:lstStyle/>
          <a:p>
            <a:r>
              <a:rPr lang="en-CA" sz="1200" dirty="0"/>
              <a:t>Math Prize for Girls 2015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64D9D9B-F19D-4C8A-AEF5-8289802DD50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4624"/>
            <a:ext cx="9144000" cy="1243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77324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Homework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348384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7467600" cy="490066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I) What are factors?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764705"/>
            <a:ext cx="8507288" cy="4176463"/>
          </a:xfrm>
        </p:spPr>
        <p:txBody>
          <a:bodyPr/>
          <a:lstStyle/>
          <a:p>
            <a:pPr eaLnBrk="1" hangingPunct="1"/>
            <a:r>
              <a:rPr lang="en-CA" dirty="0"/>
              <a:t>An integer which evenly divides a number without leaving a remainder</a:t>
            </a:r>
          </a:p>
          <a:p>
            <a:pPr eaLnBrk="1" hangingPunct="1"/>
            <a:endParaRPr lang="en-CA" sz="1200" dirty="0"/>
          </a:p>
          <a:p>
            <a:pPr eaLnBrk="1" hangingPunct="1">
              <a:buFont typeface="Wingdings" pitchFamily="2" charset="2"/>
              <a:buNone/>
            </a:pPr>
            <a:r>
              <a:rPr lang="en-CA" dirty="0"/>
              <a:t>	</a:t>
            </a:r>
            <a:r>
              <a:rPr lang="en-CA" dirty="0" err="1"/>
              <a:t>ie</a:t>
            </a:r>
            <a:r>
              <a:rPr lang="en-CA" dirty="0"/>
              <a:t>: What are all the factors of 24?</a:t>
            </a:r>
          </a:p>
          <a:p>
            <a:pPr eaLnBrk="1" hangingPunct="1">
              <a:buFont typeface="Wingdings" pitchFamily="2" charset="2"/>
              <a:buNone/>
            </a:pPr>
            <a:r>
              <a:rPr lang="en-CA" dirty="0"/>
              <a:t>	{1 , 2, 3, 4, 6, 8, 12, 24}</a:t>
            </a:r>
            <a:br>
              <a:rPr lang="en-CA" dirty="0"/>
            </a:br>
            <a:endParaRPr lang="en-CA" dirty="0"/>
          </a:p>
          <a:p>
            <a:pPr eaLnBrk="1" hangingPunct="1"/>
            <a:r>
              <a:rPr lang="en-CA" dirty="0"/>
              <a:t>A number with only two factors are called:</a:t>
            </a:r>
            <a:br>
              <a:rPr lang="en-CA" dirty="0"/>
            </a:br>
            <a:r>
              <a:rPr lang="en-CA" dirty="0"/>
              <a:t>“Prime Numbers”</a:t>
            </a:r>
          </a:p>
          <a:p>
            <a:pPr eaLnBrk="1" hangingPunct="1">
              <a:buFont typeface="Wingdings" pitchFamily="2" charset="2"/>
              <a:buNone/>
            </a:pPr>
            <a:r>
              <a:rPr lang="en-CA" dirty="0"/>
              <a:t>	</a:t>
            </a:r>
            <a:r>
              <a:rPr lang="en-CA" dirty="0" err="1"/>
              <a:t>Ie</a:t>
            </a:r>
            <a:r>
              <a:rPr lang="en-CA" dirty="0"/>
              <a:t>: List all the prime numbers less than 100:</a:t>
            </a:r>
          </a:p>
          <a:p>
            <a:pPr eaLnBrk="1" hangingPunct="1">
              <a:buFont typeface="Wingdings" pitchFamily="2" charset="2"/>
              <a:buNone/>
            </a:pPr>
            <a:r>
              <a:rPr lang="en-CA" dirty="0"/>
              <a:t>	</a:t>
            </a:r>
          </a:p>
          <a:p>
            <a:pPr eaLnBrk="1" hangingPunct="1"/>
            <a:endParaRPr lang="en-CA" dirty="0"/>
          </a:p>
        </p:txBody>
      </p:sp>
      <p:sp>
        <p:nvSpPr>
          <p:cNvPr id="9220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3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95581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F35BBC-5B59-411D-B812-CC8B67F722A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51520" y="188640"/>
            <a:ext cx="8496944" cy="2808312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Ex: Two prime numbers have a sum of 84679.  What is their positive difference?</a:t>
            </a:r>
          </a:p>
        </p:txBody>
      </p:sp>
    </p:spTree>
    <p:extLst>
      <p:ext uri="{BB962C8B-B14F-4D97-AF65-F5344CB8AC3E}">
        <p14:creationId xmlns:p14="http://schemas.microsoft.com/office/powerpoint/2010/main" val="1424495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25487"/>
          </a:xfrm>
        </p:spPr>
        <p:txBody>
          <a:bodyPr/>
          <a:lstStyle/>
          <a:p>
            <a:pPr eaLnBrk="1" hangingPunct="1">
              <a:defRPr/>
            </a:pPr>
            <a:r>
              <a:rPr lang="en-CA" dirty="0"/>
              <a:t>II) Prime Factorization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143000"/>
            <a:ext cx="8043863" cy="1785938"/>
          </a:xfrm>
        </p:spPr>
        <p:txBody>
          <a:bodyPr/>
          <a:lstStyle/>
          <a:p>
            <a:pPr eaLnBrk="1" hangingPunct="1"/>
            <a:r>
              <a:rPr lang="en-CA"/>
              <a:t>A decomposition of a number where all its factors are prime numbers</a:t>
            </a:r>
          </a:p>
          <a:p>
            <a:pPr eaLnBrk="1" hangingPunct="1"/>
            <a:r>
              <a:rPr lang="en-CA"/>
              <a:t>Use the divisibility rules to break the numbers down</a:t>
            </a:r>
          </a:p>
          <a:p>
            <a:pPr eaLnBrk="1" hangingPunct="1">
              <a:buFont typeface="Wingdings" pitchFamily="2" charset="2"/>
              <a:buNone/>
            </a:pPr>
            <a:r>
              <a:rPr lang="en-CA"/>
              <a:t>   </a:t>
            </a:r>
            <a:r>
              <a:rPr lang="en-CA" sz="2000"/>
              <a:t>ie: Find the Prime Factorization of the following numbers</a:t>
            </a:r>
          </a:p>
          <a:p>
            <a:pPr eaLnBrk="1" hangingPunct="1">
              <a:buFont typeface="Wingdings" pitchFamily="2" charset="2"/>
              <a:buNone/>
            </a:pPr>
            <a:endParaRPr lang="en-CA" sz="2000"/>
          </a:p>
        </p:txBody>
      </p:sp>
      <p:graphicFrame>
        <p:nvGraphicFramePr>
          <p:cNvPr id="4" name="Object 2"/>
          <p:cNvGraphicFramePr>
            <a:graphicFrameLocks noChangeAspect="1"/>
          </p:cNvGraphicFramePr>
          <p:nvPr/>
        </p:nvGraphicFramePr>
        <p:xfrm>
          <a:off x="1214438" y="3000375"/>
          <a:ext cx="714375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quation" r:id="rId4" imgW="279158" imgH="177646" progId="Equation.DSMT4">
                  <p:embed/>
                </p:oleObj>
              </mc:Choice>
              <mc:Fallback>
                <p:oleObj name="Equation" r:id="rId4" imgW="279158" imgH="177646" progId="Equation.DSMT4">
                  <p:embed/>
                  <p:pic>
                    <p:nvPicPr>
                      <p:cNvPr id="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4438" y="3000375"/>
                        <a:ext cx="714375" cy="454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3"/>
          <p:cNvGraphicFramePr>
            <a:graphicFrameLocks noChangeAspect="1"/>
          </p:cNvGraphicFramePr>
          <p:nvPr/>
        </p:nvGraphicFramePr>
        <p:xfrm>
          <a:off x="871538" y="3794125"/>
          <a:ext cx="485775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Equation" r:id="rId6" imgW="190335" imgH="164957" progId="Equation.DSMT4">
                  <p:embed/>
                </p:oleObj>
              </mc:Choice>
              <mc:Fallback>
                <p:oleObj name="Equation" r:id="rId6" imgW="190335" imgH="164957" progId="Equation.DSMT4">
                  <p:embed/>
                  <p:pic>
                    <p:nvPicPr>
                      <p:cNvPr id="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1538" y="3794125"/>
                        <a:ext cx="485775" cy="420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/>
          <p:cNvGraphicFramePr>
            <a:graphicFrameLocks noChangeAspect="1"/>
          </p:cNvGraphicFramePr>
          <p:nvPr/>
        </p:nvGraphicFramePr>
        <p:xfrm>
          <a:off x="727075" y="4546600"/>
          <a:ext cx="844550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8" imgW="329914" imgH="177646" progId="Equation.DSMT4">
                  <p:embed/>
                </p:oleObj>
              </mc:Choice>
              <mc:Fallback>
                <p:oleObj name="Equation" r:id="rId8" imgW="329914" imgH="177646" progId="Equation.DSMT4">
                  <p:embed/>
                  <p:pic>
                    <p:nvPicPr>
                      <p:cNvPr id="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7075" y="4546600"/>
                        <a:ext cx="844550" cy="454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/>
          <p:cNvGraphicFramePr>
            <a:graphicFrameLocks noChangeAspect="1"/>
          </p:cNvGraphicFramePr>
          <p:nvPr/>
        </p:nvGraphicFramePr>
        <p:xfrm>
          <a:off x="1857375" y="3786188"/>
          <a:ext cx="487363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Equation" r:id="rId10" imgW="190335" imgH="177646" progId="Equation.DSMT4">
                  <p:embed/>
                </p:oleObj>
              </mc:Choice>
              <mc:Fallback>
                <p:oleObj name="Equation" r:id="rId10" imgW="190335" imgH="177646" progId="Equation.DSMT4">
                  <p:embed/>
                  <p:pic>
                    <p:nvPicPr>
                      <p:cNvPr id="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7375" y="3786188"/>
                        <a:ext cx="487363" cy="454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0" name="Object 6"/>
          <p:cNvGraphicFramePr>
            <a:graphicFrameLocks noChangeAspect="1"/>
          </p:cNvGraphicFramePr>
          <p:nvPr/>
        </p:nvGraphicFramePr>
        <p:xfrm>
          <a:off x="1714500" y="4546600"/>
          <a:ext cx="877888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Equation" r:id="rId12" imgW="342603" imgH="177646" progId="Equation.DSMT4">
                  <p:embed/>
                </p:oleObj>
              </mc:Choice>
              <mc:Fallback>
                <p:oleObj name="Equation" r:id="rId12" imgW="342603" imgH="177646" progId="Equation.DSMT4">
                  <p:embed/>
                  <p:pic>
                    <p:nvPicPr>
                      <p:cNvPr id="2151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4500" y="4546600"/>
                        <a:ext cx="877888" cy="454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Arrow Connector 9"/>
          <p:cNvCxnSpPr/>
          <p:nvPr/>
        </p:nvCxnSpPr>
        <p:spPr>
          <a:xfrm rot="10800000" flipV="1">
            <a:off x="1143000" y="3429000"/>
            <a:ext cx="428625" cy="3571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1571625" y="3429000"/>
            <a:ext cx="428625" cy="3571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rot="16200000" flipH="1">
            <a:off x="2072481" y="4215607"/>
            <a:ext cx="427037" cy="2857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rot="5400000">
            <a:off x="1750219" y="4250531"/>
            <a:ext cx="428625" cy="21431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rot="16200000" flipH="1">
            <a:off x="1072356" y="4215607"/>
            <a:ext cx="427037" cy="2857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rot="5400000">
            <a:off x="750094" y="4250531"/>
            <a:ext cx="428625" cy="21431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3" name="Object 7"/>
          <p:cNvGraphicFramePr>
            <a:graphicFrameLocks noChangeAspect="1"/>
          </p:cNvGraphicFramePr>
          <p:nvPr/>
        </p:nvGraphicFramePr>
        <p:xfrm>
          <a:off x="996950" y="5364163"/>
          <a:ext cx="876300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Equation" r:id="rId14" imgW="342603" imgH="164957" progId="Equation.DSMT4">
                  <p:embed/>
                </p:oleObj>
              </mc:Choice>
              <mc:Fallback>
                <p:oleObj name="Equation" r:id="rId14" imgW="342603" imgH="164957" progId="Equation.DSMT4">
                  <p:embed/>
                  <p:pic>
                    <p:nvPicPr>
                      <p:cNvPr id="23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6950" y="5364163"/>
                        <a:ext cx="876300" cy="422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4" name="Straight Arrow Connector 23"/>
          <p:cNvCxnSpPr/>
          <p:nvPr/>
        </p:nvCxnSpPr>
        <p:spPr>
          <a:xfrm rot="16200000" flipH="1">
            <a:off x="1358106" y="5001419"/>
            <a:ext cx="427038" cy="2857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rot="5400000">
            <a:off x="1035844" y="5036344"/>
            <a:ext cx="428625" cy="21431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1512" name="Object 8"/>
          <p:cNvGraphicFramePr>
            <a:graphicFrameLocks noChangeAspect="1"/>
          </p:cNvGraphicFramePr>
          <p:nvPr/>
        </p:nvGraphicFramePr>
        <p:xfrm>
          <a:off x="247650" y="6072188"/>
          <a:ext cx="1038225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Equation" r:id="rId16" imgW="405872" imgH="177569" progId="Equation.DSMT4">
                  <p:embed/>
                </p:oleObj>
              </mc:Choice>
              <mc:Fallback>
                <p:oleObj name="Equation" r:id="rId16" imgW="405872" imgH="177569" progId="Equation.DSMT4">
                  <p:embed/>
                  <p:pic>
                    <p:nvPicPr>
                      <p:cNvPr id="21512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650" y="6072188"/>
                        <a:ext cx="1038225" cy="454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9"/>
          <p:cNvGraphicFramePr>
            <a:graphicFrameLocks noChangeAspect="1"/>
          </p:cNvGraphicFramePr>
          <p:nvPr/>
        </p:nvGraphicFramePr>
        <p:xfrm>
          <a:off x="1314450" y="5981700"/>
          <a:ext cx="779463" cy="519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Equation" r:id="rId18" imgW="304536" imgH="203024" progId="Equation.DSMT4">
                  <p:embed/>
                </p:oleObj>
              </mc:Choice>
              <mc:Fallback>
                <p:oleObj name="Equation" r:id="rId18" imgW="304536" imgH="203024" progId="Equation.DSMT4">
                  <p:embed/>
                  <p:pic>
                    <p:nvPicPr>
                      <p:cNvPr id="27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14450" y="5981700"/>
                        <a:ext cx="779463" cy="519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10"/>
          <p:cNvGraphicFramePr>
            <a:graphicFrameLocks noChangeAspect="1"/>
          </p:cNvGraphicFramePr>
          <p:nvPr/>
        </p:nvGraphicFramePr>
        <p:xfrm>
          <a:off x="2143125" y="6019800"/>
          <a:ext cx="714375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Equation" r:id="rId20" imgW="279279" imgH="215806" progId="Equation.DSMT4">
                  <p:embed/>
                </p:oleObj>
              </mc:Choice>
              <mc:Fallback>
                <p:oleObj name="Equation" r:id="rId20" imgW="279279" imgH="215806" progId="Equation.DSMT4">
                  <p:embed/>
                  <p:pic>
                    <p:nvPicPr>
                      <p:cNvPr id="28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3125" y="6019800"/>
                        <a:ext cx="714375" cy="552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11"/>
          <p:cNvGraphicFramePr>
            <a:graphicFrameLocks noChangeAspect="1"/>
          </p:cNvGraphicFramePr>
          <p:nvPr/>
        </p:nvGraphicFramePr>
        <p:xfrm>
          <a:off x="2895600" y="6019800"/>
          <a:ext cx="390525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Equation" r:id="rId22" imgW="152268" imgH="215713" progId="Equation.DSMT4">
                  <p:embed/>
                </p:oleObj>
              </mc:Choice>
              <mc:Fallback>
                <p:oleObj name="Equation" r:id="rId22" imgW="152268" imgH="215713" progId="Equation.DSMT4">
                  <p:embed/>
                  <p:pic>
                    <p:nvPicPr>
                      <p:cNvPr id="29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6019800"/>
                        <a:ext cx="390525" cy="552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12"/>
          <p:cNvGraphicFramePr>
            <a:graphicFrameLocks noChangeAspect="1"/>
          </p:cNvGraphicFramePr>
          <p:nvPr/>
        </p:nvGraphicFramePr>
        <p:xfrm>
          <a:off x="5413375" y="3000375"/>
          <a:ext cx="747713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Equation" r:id="rId24" imgW="291847" imgH="177646" progId="Equation.DSMT4">
                  <p:embed/>
                </p:oleObj>
              </mc:Choice>
              <mc:Fallback>
                <p:oleObj name="Equation" r:id="rId24" imgW="291847" imgH="177646" progId="Equation.DSMT4">
                  <p:embed/>
                  <p:pic>
                    <p:nvPicPr>
                      <p:cNvPr id="3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3375" y="3000375"/>
                        <a:ext cx="747713" cy="454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13"/>
          <p:cNvGraphicFramePr>
            <a:graphicFrameLocks noChangeAspect="1"/>
          </p:cNvGraphicFramePr>
          <p:nvPr/>
        </p:nvGraphicFramePr>
        <p:xfrm>
          <a:off x="5070475" y="3778250"/>
          <a:ext cx="517525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Equation" r:id="rId26" imgW="202936" imgH="177569" progId="Equation.DSMT4">
                  <p:embed/>
                </p:oleObj>
              </mc:Choice>
              <mc:Fallback>
                <p:oleObj name="Equation" r:id="rId26" imgW="202936" imgH="177569" progId="Equation.DSMT4">
                  <p:embed/>
                  <p:pic>
                    <p:nvPicPr>
                      <p:cNvPr id="31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0475" y="3778250"/>
                        <a:ext cx="517525" cy="452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14"/>
          <p:cNvGraphicFramePr>
            <a:graphicFrameLocks noChangeAspect="1"/>
          </p:cNvGraphicFramePr>
          <p:nvPr/>
        </p:nvGraphicFramePr>
        <p:xfrm>
          <a:off x="4852988" y="4546600"/>
          <a:ext cx="1004887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Equation" r:id="rId28" imgW="393359" imgH="177646" progId="Equation.DSMT4">
                  <p:embed/>
                </p:oleObj>
              </mc:Choice>
              <mc:Fallback>
                <p:oleObj name="Equation" r:id="rId28" imgW="393359" imgH="177646" progId="Equation.DSMT4">
                  <p:embed/>
                  <p:pic>
                    <p:nvPicPr>
                      <p:cNvPr id="32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2988" y="4546600"/>
                        <a:ext cx="1004887" cy="454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15"/>
          <p:cNvGraphicFramePr>
            <a:graphicFrameLocks noChangeAspect="1"/>
          </p:cNvGraphicFramePr>
          <p:nvPr/>
        </p:nvGraphicFramePr>
        <p:xfrm>
          <a:off x="6072188" y="3786188"/>
          <a:ext cx="487362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Equation" r:id="rId30" imgW="190335" imgH="177646" progId="Equation.DSMT4">
                  <p:embed/>
                </p:oleObj>
              </mc:Choice>
              <mc:Fallback>
                <p:oleObj name="Equation" r:id="rId30" imgW="190335" imgH="177646" progId="Equation.DSMT4">
                  <p:embed/>
                  <p:pic>
                    <p:nvPicPr>
                      <p:cNvPr id="33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72188" y="3786188"/>
                        <a:ext cx="487362" cy="454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16"/>
          <p:cNvGraphicFramePr>
            <a:graphicFrameLocks noChangeAspect="1"/>
          </p:cNvGraphicFramePr>
          <p:nvPr/>
        </p:nvGraphicFramePr>
        <p:xfrm>
          <a:off x="5980113" y="4546600"/>
          <a:ext cx="877887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" name="Equation" r:id="rId31" imgW="342603" imgH="177646" progId="Equation.DSMT4">
                  <p:embed/>
                </p:oleObj>
              </mc:Choice>
              <mc:Fallback>
                <p:oleObj name="Equation" r:id="rId31" imgW="342603" imgH="177646" progId="Equation.DSMT4">
                  <p:embed/>
                  <p:pic>
                    <p:nvPicPr>
                      <p:cNvPr id="34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0113" y="4546600"/>
                        <a:ext cx="877887" cy="454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5" name="Straight Arrow Connector 34"/>
          <p:cNvCxnSpPr/>
          <p:nvPr/>
        </p:nvCxnSpPr>
        <p:spPr>
          <a:xfrm rot="10800000" flipV="1">
            <a:off x="5357813" y="3429000"/>
            <a:ext cx="428625" cy="3571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5786438" y="3429000"/>
            <a:ext cx="428625" cy="3571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rot="16200000" flipH="1">
            <a:off x="6323013" y="4179888"/>
            <a:ext cx="427037" cy="3571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rot="5400000">
            <a:off x="6000750" y="4286250"/>
            <a:ext cx="428625" cy="1428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rot="16200000" flipH="1">
            <a:off x="5287169" y="4215607"/>
            <a:ext cx="427037" cy="2857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 rot="5400000">
            <a:off x="4964906" y="4250532"/>
            <a:ext cx="428625" cy="2143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1" name="Object 17"/>
          <p:cNvGraphicFramePr>
            <a:graphicFrameLocks noChangeAspect="1"/>
          </p:cNvGraphicFramePr>
          <p:nvPr/>
        </p:nvGraphicFramePr>
        <p:xfrm>
          <a:off x="5299075" y="5348288"/>
          <a:ext cx="844550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" name="Equation" r:id="rId32" imgW="329914" imgH="177646" progId="Equation.DSMT4">
                  <p:embed/>
                </p:oleObj>
              </mc:Choice>
              <mc:Fallback>
                <p:oleObj name="Equation" r:id="rId32" imgW="329914" imgH="177646" progId="Equation.DSMT4">
                  <p:embed/>
                  <p:pic>
                    <p:nvPicPr>
                      <p:cNvPr id="41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9075" y="5348288"/>
                        <a:ext cx="844550" cy="454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2" name="Straight Arrow Connector 41"/>
          <p:cNvCxnSpPr/>
          <p:nvPr/>
        </p:nvCxnSpPr>
        <p:spPr>
          <a:xfrm rot="16200000" flipH="1">
            <a:off x="5644356" y="5001419"/>
            <a:ext cx="427038" cy="2857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 rot="5400000">
            <a:off x="5322094" y="5036344"/>
            <a:ext cx="428625" cy="21431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4" name="Object 18"/>
          <p:cNvGraphicFramePr>
            <a:graphicFrameLocks noChangeAspect="1"/>
          </p:cNvGraphicFramePr>
          <p:nvPr/>
        </p:nvGraphicFramePr>
        <p:xfrm>
          <a:off x="4446588" y="6072188"/>
          <a:ext cx="1069975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name="Equation" r:id="rId34" imgW="418918" imgH="177723" progId="Equation.DSMT4">
                  <p:embed/>
                </p:oleObj>
              </mc:Choice>
              <mc:Fallback>
                <p:oleObj name="Equation" r:id="rId34" imgW="418918" imgH="177723" progId="Equation.DSMT4">
                  <p:embed/>
                  <p:pic>
                    <p:nvPicPr>
                      <p:cNvPr id="44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6588" y="6072188"/>
                        <a:ext cx="1069975" cy="454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ct 19"/>
          <p:cNvGraphicFramePr>
            <a:graphicFrameLocks noChangeAspect="1"/>
          </p:cNvGraphicFramePr>
          <p:nvPr/>
        </p:nvGraphicFramePr>
        <p:xfrm>
          <a:off x="5529263" y="5981700"/>
          <a:ext cx="779462" cy="519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" name="Equation" r:id="rId36" imgW="304536" imgH="203024" progId="Equation.DSMT4">
                  <p:embed/>
                </p:oleObj>
              </mc:Choice>
              <mc:Fallback>
                <p:oleObj name="Equation" r:id="rId36" imgW="304536" imgH="203024" progId="Equation.DSMT4">
                  <p:embed/>
                  <p:pic>
                    <p:nvPicPr>
                      <p:cNvPr id="45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9263" y="5981700"/>
                        <a:ext cx="779462" cy="519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" name="Object 20"/>
          <p:cNvGraphicFramePr>
            <a:graphicFrameLocks noChangeAspect="1"/>
          </p:cNvGraphicFramePr>
          <p:nvPr/>
        </p:nvGraphicFramePr>
        <p:xfrm>
          <a:off x="6342063" y="6019800"/>
          <a:ext cx="747712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" name="Equation" r:id="rId38" imgW="291847" imgH="215713" progId="Equation.DSMT4">
                  <p:embed/>
                </p:oleObj>
              </mc:Choice>
              <mc:Fallback>
                <p:oleObj name="Equation" r:id="rId38" imgW="291847" imgH="215713" progId="Equation.DSMT4">
                  <p:embed/>
                  <p:pic>
                    <p:nvPicPr>
                      <p:cNvPr id="46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42063" y="6019800"/>
                        <a:ext cx="747712" cy="552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21"/>
          <p:cNvGraphicFramePr>
            <a:graphicFrameLocks noChangeAspect="1"/>
          </p:cNvGraphicFramePr>
          <p:nvPr/>
        </p:nvGraphicFramePr>
        <p:xfrm>
          <a:off x="7110413" y="6019800"/>
          <a:ext cx="390525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" name="Equation" r:id="rId40" imgW="152268" imgH="215713" progId="Equation.DSMT4">
                  <p:embed/>
                </p:oleObj>
              </mc:Choice>
              <mc:Fallback>
                <p:oleObj name="Equation" r:id="rId40" imgW="152268" imgH="215713" progId="Equation.DSMT4">
                  <p:embed/>
                  <p:pic>
                    <p:nvPicPr>
                      <p:cNvPr id="47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10413" y="6019800"/>
                        <a:ext cx="390525" cy="552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22"/>
          <p:cNvGraphicFramePr>
            <a:graphicFrameLocks noChangeAspect="1"/>
          </p:cNvGraphicFramePr>
          <p:nvPr/>
        </p:nvGraphicFramePr>
        <p:xfrm>
          <a:off x="4441825" y="5348288"/>
          <a:ext cx="844550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" name="Equation" r:id="rId41" imgW="329914" imgH="177646" progId="Equation.DSMT4">
                  <p:embed/>
                </p:oleObj>
              </mc:Choice>
              <mc:Fallback>
                <p:oleObj name="Equation" r:id="rId41" imgW="329914" imgH="177646" progId="Equation.DSMT4">
                  <p:embed/>
                  <p:pic>
                    <p:nvPicPr>
                      <p:cNvPr id="48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1825" y="5348288"/>
                        <a:ext cx="844550" cy="454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9" name="Straight Arrow Connector 48"/>
          <p:cNvCxnSpPr/>
          <p:nvPr/>
        </p:nvCxnSpPr>
        <p:spPr>
          <a:xfrm rot="16200000" flipH="1">
            <a:off x="4822031" y="5036345"/>
            <a:ext cx="428625" cy="2143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rot="5400000">
            <a:off x="4500562" y="5000626"/>
            <a:ext cx="428625" cy="2857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83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43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02126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21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 nodeType="clickPar">
                      <p:stCondLst>
                        <p:cond delay="indefinite"/>
                      </p:stCondLst>
                      <p:childTnLst>
                        <p:par>
                          <p:cTn id="1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 nodeType="clickPar">
                      <p:stCondLst>
                        <p:cond delay="indefinite"/>
                      </p:stCondLst>
                      <p:childTnLst>
                        <p:par>
                          <p:cTn id="1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 nodeType="clickPar">
                      <p:stCondLst>
                        <p:cond delay="indefinite"/>
                      </p:stCondLst>
                      <p:childTnLst>
                        <p:par>
                          <p:cTn id="1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 nodeType="clickPar">
                      <p:stCondLst>
                        <p:cond delay="indefinite"/>
                      </p:stCondLst>
                      <p:childTnLst>
                        <p:par>
                          <p:cTn id="1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 nodeType="clickPar">
                      <p:stCondLst>
                        <p:cond delay="indefinite"/>
                      </p:stCondLst>
                      <p:childTnLst>
                        <p:par>
                          <p:cTn id="1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 nodeType="clickPar">
                      <p:stCondLst>
                        <p:cond delay="indefinite"/>
                      </p:stCondLst>
                      <p:childTnLst>
                        <p:par>
                          <p:cTn id="1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 nodeType="clickPar">
                      <p:stCondLst>
                        <p:cond delay="indefinite"/>
                      </p:stCondLst>
                      <p:childTnLst>
                        <p:par>
                          <p:cTn id="1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54050"/>
          </a:xfrm>
        </p:spPr>
        <p:txBody>
          <a:bodyPr/>
          <a:lstStyle/>
          <a:p>
            <a:pPr eaLnBrk="1" hangingPunct="1">
              <a:defRPr/>
            </a:pPr>
            <a:r>
              <a:rPr lang="en-CA" dirty="0"/>
              <a:t>III) Perfect Squares and Cubes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000125"/>
            <a:ext cx="8043863" cy="1571625"/>
          </a:xfrm>
        </p:spPr>
        <p:txBody>
          <a:bodyPr/>
          <a:lstStyle/>
          <a:p>
            <a:pPr eaLnBrk="1" hangingPunct="1"/>
            <a:r>
              <a:rPr lang="en-CA"/>
              <a:t>In order to be a perfect square, all the exponents of the prime factors must be even</a:t>
            </a:r>
            <a:br>
              <a:rPr lang="en-CA"/>
            </a:br>
            <a:endParaRPr lang="en-CA" sz="1200"/>
          </a:p>
          <a:p>
            <a:pPr eaLnBrk="1" hangingPunct="1">
              <a:buFont typeface="Wingdings" pitchFamily="2" charset="2"/>
              <a:buNone/>
            </a:pPr>
            <a:r>
              <a:rPr lang="en-CA"/>
              <a:t>ie:</a:t>
            </a:r>
          </a:p>
        </p:txBody>
      </p:sp>
      <p:graphicFrame>
        <p:nvGraphicFramePr>
          <p:cNvPr id="4" name="Object 2"/>
          <p:cNvGraphicFramePr>
            <a:graphicFrameLocks noChangeAspect="1"/>
          </p:cNvGraphicFramePr>
          <p:nvPr/>
        </p:nvGraphicFramePr>
        <p:xfrm>
          <a:off x="1000125" y="2071688"/>
          <a:ext cx="785813" cy="407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Equation" r:id="rId4" imgW="342603" imgH="177646" progId="Equation.DSMT4">
                  <p:embed/>
                </p:oleObj>
              </mc:Choice>
              <mc:Fallback>
                <p:oleObj name="Equation" r:id="rId4" imgW="342603" imgH="177646" progId="Equation.DSMT4">
                  <p:embed/>
                  <p:pic>
                    <p:nvPicPr>
                      <p:cNvPr id="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0125" y="2071688"/>
                        <a:ext cx="785813" cy="4079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1" name="Object 3"/>
          <p:cNvGraphicFramePr>
            <a:graphicFrameLocks noChangeAspect="1"/>
          </p:cNvGraphicFramePr>
          <p:nvPr/>
        </p:nvGraphicFramePr>
        <p:xfrm>
          <a:off x="1851025" y="2000250"/>
          <a:ext cx="1077913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Equation" r:id="rId6" imgW="469696" imgH="215806" progId="Equation.DSMT4">
                  <p:embed/>
                </p:oleObj>
              </mc:Choice>
              <mc:Fallback>
                <p:oleObj name="Equation" r:id="rId6" imgW="469696" imgH="215806" progId="Equation.DSMT4">
                  <p:embed/>
                  <p:pic>
                    <p:nvPicPr>
                      <p:cNvPr id="22531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1025" y="2000250"/>
                        <a:ext cx="1077913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2" name="Object 4"/>
          <p:cNvGraphicFramePr>
            <a:graphicFrameLocks noChangeAspect="1"/>
          </p:cNvGraphicFramePr>
          <p:nvPr/>
        </p:nvGraphicFramePr>
        <p:xfrm>
          <a:off x="928688" y="2714625"/>
          <a:ext cx="930275" cy="407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Equation" r:id="rId8" imgW="405872" imgH="177569" progId="Equation.DSMT4">
                  <p:embed/>
                </p:oleObj>
              </mc:Choice>
              <mc:Fallback>
                <p:oleObj name="Equation" r:id="rId8" imgW="405872" imgH="177569" progId="Equation.DSMT4">
                  <p:embed/>
                  <p:pic>
                    <p:nvPicPr>
                      <p:cNvPr id="2253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8688" y="2714625"/>
                        <a:ext cx="930275" cy="4079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3" name="Object 5"/>
          <p:cNvGraphicFramePr>
            <a:graphicFrameLocks noChangeAspect="1"/>
          </p:cNvGraphicFramePr>
          <p:nvPr/>
        </p:nvGraphicFramePr>
        <p:xfrm>
          <a:off x="1857375" y="2643188"/>
          <a:ext cx="1077913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Equation" r:id="rId10" imgW="469696" imgH="215806" progId="Equation.DSMT4">
                  <p:embed/>
                </p:oleObj>
              </mc:Choice>
              <mc:Fallback>
                <p:oleObj name="Equation" r:id="rId10" imgW="469696" imgH="215806" progId="Equation.DSMT4">
                  <p:embed/>
                  <p:pic>
                    <p:nvPicPr>
                      <p:cNvPr id="2253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7375" y="2643188"/>
                        <a:ext cx="1077913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4" name="Object 6"/>
          <p:cNvGraphicFramePr>
            <a:graphicFrameLocks noChangeAspect="1"/>
          </p:cNvGraphicFramePr>
          <p:nvPr/>
        </p:nvGraphicFramePr>
        <p:xfrm>
          <a:off x="1001713" y="3357563"/>
          <a:ext cx="784225" cy="407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Equation" r:id="rId12" imgW="342603" imgH="177646" progId="Equation.DSMT4">
                  <p:embed/>
                </p:oleObj>
              </mc:Choice>
              <mc:Fallback>
                <p:oleObj name="Equation" r:id="rId12" imgW="342603" imgH="177646" progId="Equation.DSMT4">
                  <p:embed/>
                  <p:pic>
                    <p:nvPicPr>
                      <p:cNvPr id="2253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1713" y="3357563"/>
                        <a:ext cx="784225" cy="4079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5" name="Object 7"/>
          <p:cNvGraphicFramePr>
            <a:graphicFrameLocks noChangeAspect="1"/>
          </p:cNvGraphicFramePr>
          <p:nvPr/>
        </p:nvGraphicFramePr>
        <p:xfrm>
          <a:off x="1785938" y="3286125"/>
          <a:ext cx="407987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quation" r:id="rId14" imgW="177569" imgH="202936" progId="Equation.DSMT4">
                  <p:embed/>
                </p:oleObj>
              </mc:Choice>
              <mc:Fallback>
                <p:oleObj name="Equation" r:id="rId14" imgW="177569" imgH="202936" progId="Equation.DSMT4">
                  <p:embed/>
                  <p:pic>
                    <p:nvPicPr>
                      <p:cNvPr id="2253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5938" y="3286125"/>
                        <a:ext cx="407987" cy="466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3429000" y="2071688"/>
            <a:ext cx="44831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>
                <a:solidFill>
                  <a:srgbClr val="FF0000"/>
                </a:solidFill>
              </a:rPr>
              <a:t>All the exponents of the prime factors </a:t>
            </a:r>
            <a:br>
              <a:rPr lang="en-CA" sz="2000">
                <a:solidFill>
                  <a:srgbClr val="FF0000"/>
                </a:solidFill>
              </a:rPr>
            </a:br>
            <a:r>
              <a:rPr lang="en-CA" sz="2000">
                <a:solidFill>
                  <a:srgbClr val="FF0000"/>
                </a:solidFill>
              </a:rPr>
              <a:t>are even!</a:t>
            </a:r>
          </a:p>
        </p:txBody>
      </p:sp>
      <p:sp>
        <p:nvSpPr>
          <p:cNvPr id="11" name="Content Placeholder 2"/>
          <p:cNvSpPr txBox="1">
            <a:spLocks/>
          </p:cNvSpPr>
          <p:nvPr/>
        </p:nvSpPr>
        <p:spPr bwMode="auto">
          <a:xfrm>
            <a:off x="457200" y="3929063"/>
            <a:ext cx="8043863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/>
            </a:pPr>
            <a:r>
              <a:rPr lang="en-CA" sz="2400" dirty="0">
                <a:latin typeface="+mn-lt"/>
              </a:rPr>
              <a:t>In order to be a perfect cube, all the exponents of the prime factors must be a multiple of 3</a:t>
            </a:r>
            <a:br>
              <a:rPr lang="en-CA" sz="2400" dirty="0">
                <a:latin typeface="+mn-lt"/>
              </a:rPr>
            </a:br>
            <a:endParaRPr lang="en-CA" sz="1200" dirty="0">
              <a:latin typeface="+mn-lt"/>
            </a:endParaRPr>
          </a:p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None/>
              <a:defRPr/>
            </a:pPr>
            <a:r>
              <a:rPr lang="en-CA" sz="2400" dirty="0" err="1">
                <a:latin typeface="+mn-lt"/>
              </a:rPr>
              <a:t>ie</a:t>
            </a:r>
            <a:r>
              <a:rPr lang="en-CA" sz="2400" dirty="0">
                <a:latin typeface="+mn-lt"/>
              </a:rPr>
              <a:t>:</a:t>
            </a:r>
          </a:p>
        </p:txBody>
      </p:sp>
      <p:graphicFrame>
        <p:nvGraphicFramePr>
          <p:cNvPr id="22536" name="Object 8"/>
          <p:cNvGraphicFramePr>
            <a:graphicFrameLocks noChangeAspect="1"/>
          </p:cNvGraphicFramePr>
          <p:nvPr/>
        </p:nvGraphicFramePr>
        <p:xfrm>
          <a:off x="1173163" y="5000625"/>
          <a:ext cx="582612" cy="407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Equation" r:id="rId16" imgW="253670" imgH="177569" progId="Equation.DSMT4">
                  <p:embed/>
                </p:oleObj>
              </mc:Choice>
              <mc:Fallback>
                <p:oleObj name="Equation" r:id="rId16" imgW="253670" imgH="177569" progId="Equation.DSMT4">
                  <p:embed/>
                  <p:pic>
                    <p:nvPicPr>
                      <p:cNvPr id="22536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3163" y="5000625"/>
                        <a:ext cx="582612" cy="4079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7" name="Object 9"/>
          <p:cNvGraphicFramePr>
            <a:graphicFrameLocks noChangeAspect="1"/>
          </p:cNvGraphicFramePr>
          <p:nvPr/>
        </p:nvGraphicFramePr>
        <p:xfrm>
          <a:off x="1878013" y="4943475"/>
          <a:ext cx="407987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Equation" r:id="rId18" imgW="177569" imgH="202936" progId="Equation.DSMT4">
                  <p:embed/>
                </p:oleObj>
              </mc:Choice>
              <mc:Fallback>
                <p:oleObj name="Equation" r:id="rId18" imgW="177569" imgH="202936" progId="Equation.DSMT4">
                  <p:embed/>
                  <p:pic>
                    <p:nvPicPr>
                      <p:cNvPr id="22537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8013" y="4943475"/>
                        <a:ext cx="407987" cy="466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8" name="Object 10"/>
          <p:cNvGraphicFramePr>
            <a:graphicFrameLocks noChangeAspect="1"/>
          </p:cNvGraphicFramePr>
          <p:nvPr/>
        </p:nvGraphicFramePr>
        <p:xfrm>
          <a:off x="841375" y="5643563"/>
          <a:ext cx="958850" cy="407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Equation" r:id="rId20" imgW="418918" imgH="177723" progId="Equation.DSMT4">
                  <p:embed/>
                </p:oleObj>
              </mc:Choice>
              <mc:Fallback>
                <p:oleObj name="Equation" r:id="rId20" imgW="418918" imgH="177723" progId="Equation.DSMT4">
                  <p:embed/>
                  <p:pic>
                    <p:nvPicPr>
                      <p:cNvPr id="22538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1375" y="5643563"/>
                        <a:ext cx="958850" cy="4079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9" name="Object 11"/>
          <p:cNvGraphicFramePr>
            <a:graphicFrameLocks noChangeAspect="1"/>
          </p:cNvGraphicFramePr>
          <p:nvPr/>
        </p:nvGraphicFramePr>
        <p:xfrm>
          <a:off x="1943100" y="5572125"/>
          <a:ext cx="1049338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Equation" r:id="rId22" imgW="457002" imgH="215806" progId="Equation.DSMT4">
                  <p:embed/>
                </p:oleObj>
              </mc:Choice>
              <mc:Fallback>
                <p:oleObj name="Equation" r:id="rId22" imgW="457002" imgH="215806" progId="Equation.DSMT4">
                  <p:embed/>
                  <p:pic>
                    <p:nvPicPr>
                      <p:cNvPr id="22539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3100" y="5572125"/>
                        <a:ext cx="1049338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0" name="Object 12"/>
          <p:cNvGraphicFramePr>
            <a:graphicFrameLocks noChangeAspect="1"/>
          </p:cNvGraphicFramePr>
          <p:nvPr/>
        </p:nvGraphicFramePr>
        <p:xfrm>
          <a:off x="1073150" y="6286500"/>
          <a:ext cx="784225" cy="407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Equation" r:id="rId24" imgW="342603" imgH="177646" progId="Equation.DSMT4">
                  <p:embed/>
                </p:oleObj>
              </mc:Choice>
              <mc:Fallback>
                <p:oleObj name="Equation" r:id="rId24" imgW="342603" imgH="177646" progId="Equation.DSMT4">
                  <p:embed/>
                  <p:pic>
                    <p:nvPicPr>
                      <p:cNvPr id="2254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3150" y="6286500"/>
                        <a:ext cx="784225" cy="4079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1" name="Object 13"/>
          <p:cNvGraphicFramePr>
            <a:graphicFrameLocks noChangeAspect="1"/>
          </p:cNvGraphicFramePr>
          <p:nvPr/>
        </p:nvGraphicFramePr>
        <p:xfrm>
          <a:off x="1857375" y="6215063"/>
          <a:ext cx="407988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Equation" r:id="rId25" imgW="177569" imgH="202936" progId="Equation.DSMT4">
                  <p:embed/>
                </p:oleObj>
              </mc:Choice>
              <mc:Fallback>
                <p:oleObj name="Equation" r:id="rId25" imgW="177569" imgH="202936" progId="Equation.DSMT4">
                  <p:embed/>
                  <p:pic>
                    <p:nvPicPr>
                      <p:cNvPr id="22541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7375" y="6215063"/>
                        <a:ext cx="407988" cy="466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3500438" y="5143500"/>
            <a:ext cx="44831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>
                <a:solidFill>
                  <a:srgbClr val="FF0000"/>
                </a:solidFill>
              </a:rPr>
              <a:t>All the exponents of the prime factors </a:t>
            </a:r>
            <a:br>
              <a:rPr lang="en-CA" sz="2000">
                <a:solidFill>
                  <a:srgbClr val="FF0000"/>
                </a:solidFill>
              </a:rPr>
            </a:br>
            <a:r>
              <a:rPr lang="en-CA" sz="2000">
                <a:solidFill>
                  <a:srgbClr val="FF0000"/>
                </a:solidFill>
              </a:rPr>
              <a:t>are multiples of 3!</a:t>
            </a:r>
          </a:p>
        </p:txBody>
      </p:sp>
      <p:sp>
        <p:nvSpPr>
          <p:cNvPr id="11283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26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10757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2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2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2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2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2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2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2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2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2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2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CA" dirty="0"/>
              <a:t>Ex: What is the lowest value of “k”, where “k” is an integer, so that “N” is a perfect square?</a:t>
            </a:r>
          </a:p>
        </p:txBody>
      </p:sp>
      <p:graphicFrame>
        <p:nvGraphicFramePr>
          <p:cNvPr id="12291" name="Object 2"/>
          <p:cNvGraphicFramePr>
            <a:graphicFrameLocks noChangeAspect="1"/>
          </p:cNvGraphicFramePr>
          <p:nvPr/>
        </p:nvGraphicFramePr>
        <p:xfrm>
          <a:off x="428625" y="1643063"/>
          <a:ext cx="1922463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Equation" r:id="rId4" imgW="926698" imgH="215806" progId="Equation.DSMT4">
                  <p:embed/>
                </p:oleObj>
              </mc:Choice>
              <mc:Fallback>
                <p:oleObj name="Equation" r:id="rId4" imgW="926698" imgH="215806" progId="Equation.DSMT4">
                  <p:embed/>
                  <p:pic>
                    <p:nvPicPr>
                      <p:cNvPr id="1229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625" y="1643063"/>
                        <a:ext cx="1922463" cy="447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" name="Object 3"/>
          <p:cNvGraphicFramePr>
            <a:graphicFrameLocks noChangeAspect="1"/>
          </p:cNvGraphicFramePr>
          <p:nvPr/>
        </p:nvGraphicFramePr>
        <p:xfrm>
          <a:off x="5124450" y="1695450"/>
          <a:ext cx="1947863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Equation" r:id="rId6" imgW="939392" imgH="215806" progId="Equation.DSMT4">
                  <p:embed/>
                </p:oleObj>
              </mc:Choice>
              <mc:Fallback>
                <p:oleObj name="Equation" r:id="rId6" imgW="939392" imgH="215806" progId="Equation.DSMT4">
                  <p:embed/>
                  <p:pic>
                    <p:nvPicPr>
                      <p:cNvPr id="12292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4450" y="1695450"/>
                        <a:ext cx="1947863" cy="447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8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015795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95536" y="260648"/>
            <a:ext cx="8003232" cy="1108720"/>
          </a:xfrm>
        </p:spPr>
        <p:txBody>
          <a:bodyPr/>
          <a:lstStyle/>
          <a:p>
            <a:pPr>
              <a:buNone/>
            </a:pPr>
            <a:r>
              <a:rPr lang="en-CA" dirty="0"/>
              <a:t>For what integer n &gt; 0 is the equation true for all value of “k”? 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979713" y="1052736"/>
          <a:ext cx="4608512" cy="8310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Equation" r:id="rId4" imgW="1549080" imgH="279360" progId="Equation.DSMT4">
                  <p:embed/>
                </p:oleObj>
              </mc:Choice>
              <mc:Fallback>
                <p:oleObj name="Equation" r:id="rId4" imgW="1549080" imgH="27936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713" y="1052736"/>
                        <a:ext cx="4608512" cy="83104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95536" y="332656"/>
            <a:ext cx="8291264" cy="1396752"/>
          </a:xfrm>
        </p:spPr>
        <p:txBody>
          <a:bodyPr/>
          <a:lstStyle/>
          <a:p>
            <a:pPr>
              <a:buNone/>
            </a:pPr>
            <a:r>
              <a:rPr lang="en-CA" dirty="0"/>
              <a:t>If “N” is the product of three different primes, then its least possible value will be 30 because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6239346" y="735181"/>
          <a:ext cx="2077070" cy="4615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Equation" r:id="rId4" imgW="799920" imgH="177480" progId="Equation.DSMT4">
                  <p:embed/>
                </p:oleObj>
              </mc:Choice>
              <mc:Fallback>
                <p:oleObj name="Equation" r:id="rId4" imgW="799920" imgH="17748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9346" y="735181"/>
                        <a:ext cx="2077070" cy="46157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2824336"/>
            <a:ext cx="8291264" cy="1396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lang="en-CA" sz="2400" dirty="0"/>
              <a:t>Now do the same thing </a:t>
            </a:r>
            <a:r>
              <a:rPr kumimoji="0" lang="en-CA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if “N” is less</a:t>
            </a:r>
            <a:r>
              <a:rPr kumimoji="0" lang="en-CA" sz="2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than 1000, what is the largest possible value for “N”? </a:t>
            </a:r>
            <a:endParaRPr kumimoji="0" lang="en-CA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75928" y="1536576"/>
            <a:ext cx="8291264" cy="1396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kumimoji="0" lang="en-CA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If “N” is less</a:t>
            </a:r>
            <a:r>
              <a:rPr kumimoji="0" lang="en-CA" sz="2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than 100, what is the largest possible value for “N”? </a:t>
            </a:r>
            <a:endParaRPr kumimoji="0" lang="en-CA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188640"/>
            <a:ext cx="8856984" cy="1278726"/>
          </a:xfrm>
        </p:spPr>
        <p:txBody>
          <a:bodyPr>
            <a:normAutofit fontScale="90000"/>
          </a:bodyPr>
          <a:lstStyle/>
          <a:p>
            <a:r>
              <a:rPr lang="en-CA" dirty="0"/>
              <a:t>Challenge: Given that “a” and “b” are positive integers, find all the possible values of (</a:t>
            </a:r>
            <a:r>
              <a:rPr lang="en-CA" dirty="0" err="1"/>
              <a:t>a,b</a:t>
            </a:r>
            <a:r>
              <a:rPr lang="en-CA" dirty="0"/>
              <a:t>) such that:  </a:t>
            </a:r>
            <a:r>
              <a:rPr lang="en-CA" sz="1700" dirty="0"/>
              <a:t>Euclid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7353992"/>
              </p:ext>
            </p:extLst>
          </p:nvPr>
        </p:nvGraphicFramePr>
        <p:xfrm>
          <a:off x="395536" y="1327597"/>
          <a:ext cx="3437114" cy="7332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name="Equation" r:id="rId4" imgW="952200" imgH="203040" progId="Equation.DSMT4">
                  <p:embed/>
                </p:oleObj>
              </mc:Choice>
              <mc:Fallback>
                <p:oleObj name="Equation" r:id="rId4" imgW="952200" imgH="203040" progId="Equation.DSMT4">
                  <p:embed/>
                  <p:pic>
                    <p:nvPicPr>
                      <p:cNvPr id="4" name="Object 3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95536" y="1327597"/>
                        <a:ext cx="3437114" cy="73325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9312133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OUTPUT_FILE_NAME" val="m9hc13"/>
  <p:tag name="ISPRING_SCORM_PASSING_SCORE" val="100.0000000000"/>
  <p:tag name="ISPRING_RESOURCE_PATHS_HASH" val="6cefca26cfd723173d4fc5f1a1f41ba8a745a"/>
  <p:tag name="ISPRING_RESOURCE_PATHS_HASH_2" val="e1627d70b8d23ab494901ab3a8fe123a5725d"/>
  <p:tag name="ISPRING_ULTRA_SCORM_COURSE_ID" val="CBE1EC79-D736-4D24-A57E-5C11258A9575"/>
  <p:tag name="ISPRING_SCORM_RATE_SLIDES" val="1"/>
  <p:tag name="ISPRING_PLAYERS_CUSTOMIZATION" val="UEsDBBQAAgAIAA1NU0cqDcM2UQQAAAsQAAAdAAAAdW5pdmVyc2FsL2NvbW1vbl9tZXNzYWdlcy5sbmetV/9u2zYQ/r9A34EQUGADNrcd0KIYEgeyxNhEZMmV6DjZMAiMxNhEKDHTD7fZX32aPtieZEdKbuykg6SkgG1YtO+74913H49HJ58ziba8KIXKj623ozcW4nmiUpGvj60lPf31g4XKiuUpkyrnx1auLHQyfvniSLJ8XbM1h+8vXyB0lPGyhMdyrJ/un5FIj63FJHaC+cL2L2MvmAbxhEytsaOyW5bfIU+t1U+/vf/w+e279z8fvW7t+sBEc9vzDoGQQXr3pgeQT8PAiwENe7GPL6g11p/D7IIl9YiPrXH7ZZj1IsTn1lh/dtotwxD7NI484uKYRLEfUJMLD1PsWuNLVaMN23JUKbQV/BOqNhzqWImCo1KK1PyQKFjIa97lzA3mNvHjEEc0JA4lgW+NI1UUd78YWFZXG1WAuxKlomRXkqfGJzDG/H5b8BJcswoYheBVbQT8U2VM5KNO16G9Iv40pkHgRTH23d2KNcZ5ityCaTcDUUI7wiEAFKzkxRNsY8MyY45sKYchzMh05sGb6hBmYr2R8K6GxrHAUIMFz7usgCM4BHZF0SoIXZ00cIUYumVl+UkV6QE/9gvVBUx8JwAKOnQPnGqMHTDUWIBuFAVPqi6wOY4ie4rjSXABRIa+C4ZYBGfQbmdDLC5xBC2Coy4b3z4nU1sTXrfYjv+7/kqYprO8QyxJwE6nbytUXcKKTil0gem0cpiXCH9cQtWI7X2nixtASKyp11psOYRQpN3sAU1xsKv583FJ/ohPbeJhNwZCucEqpkbstDMG8pCrCjEpld4A+GXpluUJR1c8YTUQ/g7+lorU/E0X20Tydy3+QaxqpeVVq0q+iy9ejZ4XGqEeqOmKFXmPPn8AdaCJjzeb1SXstKp4dlt17WIvE6MfEsVz96W77n831acuz9zRA/9DtxM1wjQh0O0TofpbYDiKtPjC6SH7WxH/FBwtGn0DAST59QCfftAC+Ao9FeMcMn8QwjlUZID9Ck8iQnWO+VUpqs4z2xSqqff3OZLAkCR5xe95csWvFfS/5GzbHN0g4YY4oyc4G0SIvcniQKdbFB8CWjfjA4QkRQb7T3tgLud4l8FGXg8ysVK1TI2cSXFjJBZqU2f88cxyXajMrEpW7nqpUfiT50TRbC5snC4GnL0RtkNnFju272A97uoelj2NgMs6Jo9GsWdPtDmQOmNVsoFz5VrVedoTqJlYXXxqA1ib0oizItn8++VrT4wHkTSrqF39fRAIdKjWJfwN7E9fVbz8qwuE2pNDO/PQx6qd8Hd2PQd+SoAOP2SSZs2hlakMlkbdfoFtbdFsSm1nNgdCRoZ/qi6S7jFlH2Fuh2cgSmYWtcZzVtyAolGl5CAUk2pNwGqY9/tLVl1JkfMhts87E/SGKVnEtuuaGyc0nxTJTXOWpjBXJ+3VU8LVsy+YM7N9ELwHeDwV1UBAc8bs5AUavXm+b/Pt4yPn21Npru1Hr/du8f8BUEsDBBQAAgAIAA1NU0cl32KDvQQAAMsWAAAnAAAAdW5pdmVyc2FsL2ZsYXNoX3B1Ymxpc2hpbmdfc2V0dGluZ3MueG1szVjdbho5FL7nKaxZ9bIhSZNsGgERIYOCyl9hsm20WiEzYxhvPPbU9kDp1T5NH2yfZI9xIBAI8WxFFOWC4DnnOz/2+fwxpcvvCUMTIhUVvOwdHRx6iPBQRJSPy95tUH9/7iGlMY8wE5yUPS48dFkplNJsyKiK+0RrMFUIYLi6SHXZi7VOL4rF6XR6QFUqzVPBMg346iAUSTGVRBGuiSymDM/gQ89SorxKoYBQyS61RJQxgmgEKXBqssOszrCKvaI1G+LwfixFxqOaYEIiOR6Wvd/Oq+ZvYWOhrmlCuClOVWDRLOsLHEXU5INZn/4gKCZ0HEPiR4cnHprSSMdl78PhscEB++ImzhzdVoENTk1AOVw/BEiIxhHW2H61ESUZEQl9JaqiZUYAdG1txVKT73q5YJeiGccJDQN4gkyvyt51MOj5db/nt2v+4LbXtKk6ewSNoOk7+fSbjWt/0O4Efn9wE7SauZ0C/2uQwylvZs7w3Z7f99uB3xtcNTo5PdyTevTxW9VGM6fPF/+q3wjyRmpXW3ldujedtptPrdPqVtt3uVK7uev6vWaj/WkQdDrNoNF99Jqf+5UTXiquD0sJhkpkcm0kFmzRjYUWTyZDEQ1sxbAck0DUKczwCDNFPPR3SsafM8yonpm5BlK7JyStqpSEumdmtuyZOfQe4SwgpAbBVhjhdMkIH0/Wqi/a8CuVbU+0BJSXYj5rivGrZ396tsz++Ox8d/rb0ixhrXEYA/HpBW+triysRoKvUZb5joaCRcuCSDIkURsnZIXP+/eU18HyyEMjOEQMSq1KipmHqIbSw6WzyoZKUz2/Qeqrlgiw4KYiqNXfaEUYYwn1qdX1h64bzg4rf7aFJuov2wi79JypzyN0LfEUbjIX8y7hLmY3sEnMbBSRTklIrHJYoipjLsa9xcC5GLewvCcSBUIwJ/vuYiRQg4+EU+4Jpk55fyFDRTVxMb2iTqE7mWaUOyHOj45TliJjEZqJDDF6T5AWCDqSJfBfTNCqgkAjKZL5KqgcjRSjcKwnlExJdOkS6A5CJBl4mjFmRNsI3zL6Aw3JSEjAJXgCBxjWqbL4B7mAU6zUIyhe5PjO3sON9rX/9Z0pEEcTDJomHziwCklSvQ98DLVzASEYE9DNFQjoTIgzGBWzPxGN5mYuZTrHjvFkvulmI+egsN0U8rGY8CAE/qM8I66AIeZIcDZDOISRVeYITajIFKzYw2Kh1f9K0LoiyuepjoGmIZiM3Ejn8Oj4w8np2e/nHy8Oiv/+8/P9TqcH3dBl2ESzwqG2U6E6ez5Rwy/4PaM63byeaM8XnJ5VoM5+edPcoUadPbcIP2ffp8rU2XFDn77guUOlvuC5Q6tu+NaFTAxRRRsnYftPnQeVtalESkWjkLYLprmue4t6qe9Xe7UbBHt02wz6F27XJIKGhTGQysj8VHe6hW8D2A7fCd503UmG9Pw/nABhA52Y0y1su+NU8CdHmWZkQ3dFMjilAHf+2AoMuPUZTUAyRa9G579Crs+N1D55eW989SrM8Us/tSzt7Ik5CJZhDIdobwfvzTPzPtv7ljpmvy1f7qy9zVm+IVl/ZWqeJJTTBPpoBOjyPWvl9OSwVNz+qFAAtPUX0JXCf1BLAwQUAAIACAANTVNHSEisH7ECAABRCgAAIQAAAHVuaXZlcnNhbC9mbGFzaF9za2luX3NldHRpbmdzLnhtbJVW227bMAx931cE2XvcXdMBaoA0zYAC3VqsRd9lm7GFyJIhyeny99O1lhM79kIUiMhzSIoXpUjuCVt9mM1QxikXz6AUYYU0mqCbkfxmnjZKcbbIOFPA1IJxUWE6X338aT8oscgxFj+AmMrZ4QzaMEv7mULxMb4tjQwRMl7VmB0feMEXKc72heANy0dTK481CErYXiOvfiw328EAlEh1r6Dq5LS9NjKNUguQEkxK37dGRlkUp0BDpCv7mchpQ12+/QntQCRRlrb+ZGSIVuMCukW+XhsZxjPtvduVpZHLBAV/lYZ++WxkEErxEUTX+d1XI4MMXjf1/8xILXhhCtrlXG7iO4dynOv1M1ldGRklmAuZQKNd8OWxd72LQP5rvPfIrKvg9MnU9eRBME1PKayUaAAl4eRssuRvj43S+wGrHaZSA2JVC3rSST/hRgY3XV2L+wNvhOWxL69pIa+cNhVsXMKRu66+xW82t/atiJ2+66IMBRy8MkqxVbbI37quZ8hI2SKfKcnhkdHjGfzU4jihx7fYd/Ny+bUVGNbH3FvDKVhNpAezuTIK7RUBU/EcVtKk80IqMG1DidW5lJKznBDDB1JgRTj7ZXDp0V5GouTE4Eetf7CQIopC37zZHPUrHffLnsfH0f0otHdz55nSb/jNHCuFs7LSP0pyPvM8vSTazTzpZ5hXUsNB3LMdn8ipsNiDeOGcTo3CuIKpWO4WawCNkqgAKOmvMPI++krPmioFsdUdIxBGpqtzuJIUJdV/6pXAG+TB6Bs2YHVUVWp/DBP6Do80fgAAi6wME+sOzlI1VBEKBwh7HynslYfuhqSe0KFhW6sH2Kl43LzmZB6jFWrH0b8S7ZzEfrqGHsKrTquf4SzjI69wKu3FOks/9iaHl8yMXgxyCj9MHdfafl5CrTT/Sv4DUEsDBBQAAgAIAA1NU0dBWHYjkQQAANwVAAAmAAAAdW5pdmVyc2FsL2h0bWxfcHVibGlzaGluZ19zZXR0aW5ncy54bWzNWN1y4jYUvucpNO7s5UKSTdIsA2QIcQZm+Ss43c10OoywBVYjS64kw7JXfZo+WJ+kRygQCITI7Sbt5IJwfL7v/Fjn+MOVy68JQzMiFRW86h0XjzxEeCgiyqdV7za4eX/hIaUxjzATnFQ9Ljx0WStU0mzMqIqHRGtwVQhouCqnuurFWqflUmk+nxepSqW5KlimgV8VQ5GUUkkU4ZrIUsrwAj70IiXKqxUKCFWsqSOijBFEI0iBU5MdZk2dMK9kvcY4vJ9KkfGoIZiQSE7HVe+Hi7r5W/lYpmuaEG5qUzUwGrMu4yiiJh3MhvQbQTGh0xjyPj469dCcRjqueh+OTgwP+Jd2eZbstghseBoCquH6IUBCNI6wxvarjSjJhEhoK1E1LTMCpFu2DU9Nvuq1wZqiBccJDQO4gkyrqt51MBr4N/7A7zb80e2gbVN1RgStoO07YYbt1rU/6vYCfzhqBp12blDgfwlygPJm5kzfH/hDvxv4g9FVq5cT4Z7UI8bv1FvtnJjP/tWwFeSN1K138kL6zV7XDdPodfr17l2u1Jp3fX/QbnU/jYJerx20+o+o5bnfOOGV0vawVGCoRCa3RmK1LPqx0OLJZCiiYVkxLKckEDcUZniCmSIe+i0l058yzKhemLmGnXZPSFpXKQn1wMxs1TNz6D3SWUJIDYJtbISz9Ub4eLpVfcmG36hsf6IV2Hgp5ou2mL559mfn6+xPzi8Op78vzQrWGocxLD692lublpXXRPCtlWW+o7Fg0bqgCZwSBrXUJcXMQ1RDbeH6qjYd0DeUwfkx2OPihOud4sIYS8hYbdof+mi2cFj7pSs0Ub/a0qzpOVefR+ha4jk8mlzc+4S7uDWh7cy0nkinJCRWOTxRnTEX58FqhFycO1jeE4kCIZiTf391yFGLT4RT7gmmTnl/JmNFNXFxvaJOoXuZZpQ7MS6PjlOWImMRWogMMXpPkBYIOpIl8F9M0KYmQBMpkqWVYaWRYjQiaEbJnESXLoHuIESSAdIMJiPaRvg9o9/QmEyEBF6CZ3CAwU6V5S/mIk6xUo+keJXjO/tkbXWv/S/vTIE4mmFQKfnIYU+QJNWvwY+hdi4gBGMCurlBAZ0JcQajYu5PRKOlm0uZzrFjPFvedHMjl6RwuynkYznhQgj7i/KMuBKGmCPB2QLhEEZWmSM0oyJTYLGHxVKrf5SghSLKl6lOQUdDMBm5LZ2j45MPp2fnP158LBdLf/3x5/uDoAcl0GfYRLNSoHFQczojn+jbF3DP6Eg31BM1+QLoWU3pjMub5gF96YzcI+WcsU+1pjNwR3G+gDygO19AHlCfO9gbIROzqKKdk7D/x8uDbtpVIpWS0S37JdBSqb2NAhr69UGjiaDrt+1gWHZ78CFoQRjDmpiYn9NOz9XbABrsO9GbPjoJi4H/sxMh3BKnXegWtttzKviTo/AyQqC/IQKcUoCn+NRKBniOM5qACIrebEH/m3X53JC85qZ9tQ30Jrvg8M8huym+1y4gWIYxHItXO0r//fb8rg37P/XAflu/JNl6K7J+07D96rEA9u03srXC31BLAwQUAAIACAANTVNHkkawmakBAABDBgAAHwAAAHVuaXZlcnNhbC9odG1sX3NraW5fc2V0dGluZ3MuanONlE1PwzAMhu/7FVW4oml8DrhNMCQkDkjshjhknddVS+MqSQtj2n+nzr6aNGHEl8R58jp2FK97STNYypKHZG3ndv3mrq0PyGdUBeeuX0T8BfmZFvkMJnkBIpfAPKTeHz24N0ciJMykFZ2u3klWt/QY0s6cC93Gy4CECvh06HAdAL8Cvu/Q4R8ntV1a25RadZ5WxqDspygNSNOXqApuGXb2bEc7Qw/GGtQJdM5TcESHdsTIo+LNkKzNpViUXK5eMcP+lKfLTGElZ7H4i1UJqnnx5RYY3A8fx46cyLV5MVD4gcd3ZHGyVKA17OLejsmCsOBTEC3dgR1/oI5wNyGPrnOdmz09uiBr0yXPoFOluxGZi8lGq1PNIVmXM/BttsTVJZlDCL4C1ZF6uiZzQCyr8h8PWCrMqCIdtFvzAyqQz3KZ7UIPyIIcXZZkY9U7Jmqv/8ScL4TeF1qEfl8Rax2hf+/5zEHQiau9uK+huNGW5YPxbhXtQs5tjN9IaP2RMG4MTxdF0x+a5kg1B93MQb3IOZKj4GoJaoIo7L5EA3aClbENOvn0szlxn97mF1BLAwQUAAIACAANTVNHGtrqO6oAAAAfAQAAGgAAAHVuaXZlcnNhbC9pMThuX3ByZXNldHMueG1snY8xD8IgEIV3fgW5XbBb0wDdTNwcdDYVUUno0XDU+vOF1Bhnh0vuXd73Xk71rzHwp0vkI2poxBa4QxuvHu8aTsfdpgVOecDrECI6DRiB94Yp37R4SI5cJl4ikDQ8cp46KZdlEZ6mVBIohjmXYBI2jrLMGFFWUk4rCivb+b/ozw0MY5yry+xD3qMpe1GrhVOyGipzdig83iLIalDy667KzpRLRRFK/jxm2BtQSwMEFAACAAgADU1TR/WL2nlmAAAAaAAAABwAAAB1bml2ZXJzYWwvbG9jYWxfc2V0dGluZ3MueG1ss7GvyM1RKEstKs7Mz7NVMtQzUFJIzUvOT8nMS7dVCg1x07VQUiguScxLSczJz0u1VcrLV1Kwt+OyyclPTswJTi0pASosVijISaxMLQpJzQUySlL9EnOBKp2cfRNLMvSSE5X07bgAUEsDBBQAAgAIADMDgUTOggk37AIAAIgIAAAUAAAAdW5pdmVyc2FsL3BsYXllci54bWytVU1v2zAMPafA/oOhe62kXdc0kFt0BYod1qFA1m23QLUZW4tteZJcN/31o/xtz+lWYAcDNsX3SPGRNLt6TmLnCZQWMvXIwp0TB1JfBiINPfLw9fZ4Sa4u3x2xLOZ7UI4IPJKnwgJ4TJwAtK9EZhB8z03kkZ7BRWbiZEpIJcweuc+Qu4u0JO+OZuiSao9ExmQrSouicIVGRBpqGeeWRLu+TGimQENqQNEqDeI02JX5OxqfRKbU7DPQPWRm3h64Jmk5nrUYkBSnrlQhPZnPF/TH3ee1H0HCj0WqDU99IA5WclaW8pH7uzsZ5DFoa5uxKsk1GGOTKG0zZlZisUwdrXyPVA6bBLTmIWg3TkNCKyydALNtzHVU8+gBreXVO1Hzln4b+71p3ErlaOec5Y+x0BEe9SGddRLI6DAqS8rrlh300HTQrWUijoJfuVAQlJ/f2haZL0gVsO24Mk9XFz4e4Nst941U+xuEYRfVCrqtaG4lmluCWg63jb7uKEhz2y1wkytoSjVjTyIA+YUrxW1bXBqVA6MjY42lQzCj1ZVrkTpBWGSS+OwftLF+I2l+6teUKQH/Q5hPSNTWRKQBPN8K9DGQYE0NYLGtzTVZ7NqYXU46f0x6fT0wVTnWouBFHMNVCDiGATecdnZ6CAqKa3TxczXC9g4OgiMRRjE+ZpJhfHqQJuFqN8nQOzgIjqW/m4C25raMdFzHUTO1HcToxDphfq6NTMRL2Z6DPWNWZR++NnLN0XUm2oPz+R+jOIjRDOaWTKwu+9bbV83hvZ1TozufTVZZBt2K8wAmzyqvZhbybOQTwJbnsbnp59Tswx50lPPUdExzfcd+l8VavIBTiMD+6RantiYR2J7xyIflaY8B9cTtMghfmqYiMlpLUql5SDmGtXkSUFSYalY+ouqhknkajLRxs+7noGPcVdcKuBPDFjNdnGDzycwj7/GlvsvF2UV3lfPFRYMt87qvAle5vGFV1wl3nUHrfm0vwuqZx9ffUEsDBBQAAgAIAA1NU0cXtWh9jQoAABNaAAApAAAAdW5pdmVyc2FsL3NraW5fY3VzdG9taXphdGlvbl9zZXR0aW5ncy54bWztXOtu47oR/t+nIBwcoAWK+H4rvCp0oRNjHdvH0ia7LQqDsZlYiCz5SLR3c+AffZo+WJ+kQ0qKJUVWpGy63d3KQoKInG9IDoczJL/1DrwH01Z3HnM25u+EmY6tU8ZM+96T/oDQYOlYjjtzqUeZKIgXIZts6LuK51jErSCPEXtF3NW7yh2xPFrx5UMEMqHidseYY58vHZtRm53bjrshVgXtibUDPWoNnkr1ZZyzp+4Taig+WbA7sqTJtoZtuS/XXkTFWmoMew1FTsUsnc2W2I9j5945vyXLh3vX2dmrPH1cP26pa5n2w7GZjtw7IWyZHhsxuknpnDbE2rCRA7WFqfPosW99ua10+tlAi9xSK95eS+NPHliywQxjJJB70zNZBNnt9Or9eipyS+5pmuWbtXano5yA2NBGCqbfqg+b/QwMo1/Y0RCNdr19Qtoij9RNawJrWls5MRJnu9umOpE87A3b6RjXuedWToN1ax25PcyGWQ5ZwZo/dq8x7A7VbAwfHG/uaOpOv6GmNxQ3WMxzBtVIQBExp5oMOr6iG9NeOZ9H9p0TAMN4o/JaT6oh37FQryv3tB68tZRWA3VbuIF7SMNtFer6Ta3fVKFOa9TVQTWhwtfr0iUEmXStg2qs9jlgZHvUZSN7Rb9Izbh0tCo+ggsXzA9yntRp8ecQtnoQpmqhVr3dbeNDQ242mx2ktrW6Vjt0u/2uXEe41mrXmgel12g2mqjebtf7nUO922g34W3Y74CWFu53UKvbajW0QwM3AI1kWdEa6qHb7NfrMrSGe331MBwq3VoN1ev1Zks7tDvNoVJDIN0EHXKzxw3Y1JpKs3OQFbnea6KhOlSGrQPWcEdto14Dd2q1Q0tRmrXa0bjH0UXNdSzNPZzQnC8oTJ2C1Nqjt8Wda7DcuS4IG3QDXs5okOcU9Yqw9fmS+L4LUjxthkJP+TFW+rQYuApJ55lyUBV/x1ZJNOnmzJrSWU0kzGAEeZAigEtnvm/lwEUTJ8BEyswLC9ryc2YW6ETqzNPNY+6EhkTWzJJOSZ7SmZ8288PCZCad+XkzFzKSPqUzP/wVwB2bfNkiJxKodOanzixoMoNKZ37uzMYkUiiYRSTPl0EiJYA1RPbMFH+WRKUzP31mopJZFKwn8mcmKCWNgulEAs2FC/Mo9FBk0Fygp0QKFhcpNAsVmi3NiYLXZCwZbKAVmNxocAmKhMqZslCnVzN58mkxnl5MF8rooiKp/qpEfFn+sdHpfam3O38aVANcTk36lTwex3Uhoaxdy6drYsyn4wUoxOPFBH80KhL/XRg6/WCMRxNckYI/CiuYzfF1ReK/80A/zOd4Yiz08UjDi5G+mEwNYZcxNrBWkT45O7Qme4qYg/Ym/YzYmiIIz6ZLkWeZK1HBQ7Zp72iO9rS5fDOaXCyM6XSsL/BEC0sqErZXSHPJZ3CH4ormso7noMMlkDFfB1+I+RcakGxZhZVcji4ux/Bj8I5cmvdrC37YK3ozwxOYP2rnAF5hXZcv8EKZfoSZA4+bFgRN34OjvS8I+oR18Ays54BN5OvRhWyMphPuXHOsG/OR+uRZS2Ijx7YeEVkuAYcge+xNZ+dBCXc2uvJ9zCvckI5//QBuPZLHKS7s60SmLZz53txT6IW7yjVTsKxUrPG5+vXD6G+LoTwaY20Bk6dNbxaGWPW8PQLLw3YYIpbl8GFA02S1J/aSolu6JDtwsUcQW5krIbYlMHjemd925u+IsGBp/RKsyomGP/5y/tW9GxljCCs3xLXzLbGEtlhkeD7kDWwloeuQz7fspbFE7HH+Vh15g9HNZF0/ObQ8c/T140p04RWD0sHv8RwSI4QDxXQKgfAVeAzEwA0xrULA0WQIzYljMOzeXcQPJ4UUTKaBjomDvkLNNcxFrCPXMEfFVNxgRR8Z3Or0lm9Ic4DF7Pl+kO47/NhgUTibPfnPLb1zIEZYlOxhZqHc9HyHOn9de0UdJYzEPF5GQ3ugaALduhc3rAg6ZpkbvjPPp/bDFQ6t6YfjmElunJ21ErHPMh9ESIap2m18y2z9afPbvXOdjSi1iBcuNj8p/PUrO+IPce63O4u0mUOvjuW5erlQ5YmK+W6RL3UrPw7cnPdsbOiLsaxwDeDvG8KWa0hId3wPn1+Xv9vT8FAGfYF5dUrc5frf//xXfjWJ/vilKCj9S1E9sIp5HMNP+v4+cRj1/pFDjyErcah4yQkMNsshNP/eWXhDYEvZMGT18gocRhf+4ezcZa7NR1TJlTx/D2FEbOUq0hVxHyAMGY5jFVUkhs8dhBXuw/EMsWOWadOC8K+O63zwxmi2kDVNHK5goVjm8sFPjytEUHCPgiw4ZRXQp17KEwhUCZV0ZbLiOkWqCGMCrEv//bgq96mZ46ngeGKFE7GzY7EDsM1cx5rxq4Pnd2UgwG86bi0qMZefmcK3qIS3dj4HcycJgmpQjRYlRWfQhxnfVQYq42VJ6TmFM9YqIhoUJOWuHQsipOqPJiIeL0+iVFURN2vRfj+VPes4bPiDqkjPj4VJ+Qn9wp7JRwqT8jpPG1M4YTwDJWuiyPC2QyFutDzPzIEMtQkUhvYN3+IyvAdjfuvlRboUFMQlN86KSiL7GeaGBouZl0U7XD3R44H9lMevOOb2UQ/OU4mKo/NWs713wExm0dOuLcYBCzA6++I9zf8DmbQF4N/OJo3hlyL2uKXvKnDWIMv1ht+TV1Cg412Fm/NI66ThtmE048GsEHIjgrmI5YVwNg/hEYRPOWdCHH+lZ4MG1WdmGlSzJmgQqD09f/Zuc0tdDC5g0tA342VR6XV4y3EtNmZx2InKKJ6tQbUNh40QEymIeZXY1oRLxX+J1m92FjMtuqdhmIoUREyTPfqBB0sj27NlNqZ3LOrbQUnhJRDEuaMjRqXjFSdh4myTivNriqUcRm49MfqUUBXmnWOsSslEYYjmzh6Nzg5LzHo1pSmQPWX9QTWaYSFApXBWmUTWha9woTPiwjFmoe/gNLOYiav6RQh5M6IrN2H1NkSX0mr3szmJFKKrr7QarcY3ILpq/a6Ku4WJLtzjz2uIrg7mT3GiqyY+35rokuv8KUZ09WT+FCS6hl3+5Ca6mpzPbhQlunz+vyjR9aL10omulyc6hejSavwpSnS9PEsl0VUSXUlKZ3oljybRe7aKpDuu+/hnoZns2BqcZ008tDI9cUQQzfqXgYmrML4r5BeEK2dDTPu8pNm+Nc3mX4bwu/mb6VzjNuSXIURwAp8ddxVzmm2xG8XRRJ2Ca6pGRL/B1YS6TU5VLcF16JKVlGBJCZaUYEkJlpRgSQmWlGBJCZaU4H+FEgQ3eZONO/HT3sbht9TnJRtZspE/PBuZeQX8ejIycoudi42MyP/AdGSkT/+vfCSj25KOLOnIH5GODH2q5COjrGMscL5ER2YsuTx8ZPY/jfluCcmn7+b9qKRjV3wKko7tLn9K0rEkHUvSsSQdS9KxJB1L0rEkHUvS8ecnHb8rmvB/wOiV/NtPz7+V5FlJnpXkWUmeleRZSZ59+6/yFWXPyu/yld/le2Py7PQC+Km5s5cRz6mz55jvlTkLJr4YdRaAfqqv8kUW9s/xTb4CzFlE9BtQZ8kygIK+k//v838AUEsDBBQAAgAIAA5NU0eFzc13EyUAACYyAAAXAAAAdW5pdmVyc2FsL3VuaXZlcnNhbC5wbmfte3k4m+n7b9qhHaatjk4XtX27qCnFlBJLSnU607G3tcQWGdUwltAgSIl0us5MLW1VUmLrKGqNNUgsbU2lRDC2ICI0JAgJgogIJ4b5/n7nOr9zXef8c67rd675w+V9n/t57vvz3PfnuZ/7efO+v15zvLpf8bgiAADYb/PDlRsAwGckAGC3x+d7ZC2Pc22WZf92Rdy4ehlQ1qk2LbuRC7B2sAYAKpK/WPeVl90r3P7BIwIAUH+89bcreXIBBgCcJ9tcsXaJ8Zljej0JmfbYOx+XH3c37u7bkUfeMZN7DBpe/nAJpvrLwd2tX6R9rtL35Xnrl9cRCddBD+Ryf8rwvnISP/bzrWS579W/zTh2su1W+NfS6BWjpipOKb9opohfFCDVWL1e0/m4qL9xY7nMczmJ9nv8/H3NkCZRowAi5kc3fyFDFVBYyRM1b0ppyfFLudqFUVUoo6n8gtsy0VutO9JlOtBqfVyJsDiHtxYlAkdfJu2TjcH9yxeYWAe2BtIaqp7J7seeT9hOFudYqH6+JZxSr3+EMpFdAfSf5cQmh0tXqQbNIPVWmHB4ZbxmJFkqD8j4zFqkMTm80IXZEPb6epsQ4Jo+VOkgFPDWrA7ZTdMWmRWehW6u0QvYC1EFoBNxk6ngMh/81Gr6LfzKUBk51Nd8Mhg/19kQwHChsCs3HWYaDVWjfilpMalaiEbMIkf6z0KpcMbS1J+5Ty6GGmhNJUlWlQeOAga7Su/zKZYrFTQyS8qn3d+rVNbAgwiGG4SZgpEGAVqAT+ratJhUGH9i0FSHGn94tEzDauFXp5B4IRATIdTGLGqDd8WYbEDEgs0NAe1o8+qH6XL0OpMlZaYOlf9ptSm0gsIxKy0hq4UZizW0uFp1P7M9RiFDm2fMkvxMZg8ui3IGAmazEpuf+BHYZY5izwFWF+wNLX4YliaqsAoNb5emSpd+Voobm7loPLy8urFUYIU+fFsYN0JJo5hqAG6Lk5QjcdpeZiptbQx0dZP3c+e9TMSm9o9nVvnKB5zO8iITuuuDux3qCIcY5MiZHDxbV5vrd6m9qVQpvXUh+rxFUvKk+4lPL3gxmbKBs9nJcROnwqabg7svUu5GyWw/xaONmgRWGwvJ0LnHkI2yBAmSjt4H8M5PkWPGdMWOCv03M+wnXv+eoH3azKZwA+UjjejJmsa1GM6ZorPoNjc1ejMXgocYHKi2/TNshTmiXXtj2nEzwSjrmjoDsof5A89/jtyF5keAd33DVEgY6nzwPvLqo+Te/vLZ7AecJUK3p861/H5Tdv8FVIn0ZXnmwOSSU7RnNAXl8iSCc9g4eUk10RrIO26cHHTesfmcLrWjoXK0hvYMqcZF2RccIKEwnGOqIodRVv9wjVrtKHc56w36mmB5wbQzOHVj+U6ohZs/hdFxLgFu0XSKqo7zkCC8KfqUQKI2L1vp61ZYAqMRDoVtBrDyoSsercVoZb8YfnmzYVeIIIRZBTfTWAQxIALmTJkodiVCHTh0tCYLlUW5I+hvavdTNzrfZGA0+0LyJaAuM1eOuS7sUvi27dfvHL+ekTuhfcTs7Jtx43PaqirE2ezAxbiMsP2qTlHBYuTz55TqyDxoftudK1ncKwYt4SdTuGlQbLavh2Mr1cZuLSBmLSCerbBawUR2O/zUQeyf9+7Bl79cUFbUPZhv0XXo9qEDh44IQVIjiHxbQgoqH3OrYbYFhFkZCiBw0rge/vnUC8bJoK66tPxWapxR1z7qnf7ycxbS7/26aetBTKPQfOp6kPtFQncG3zN5qCF5XP9eqDxjJlsUvYKUp84mz+ACW/20uoQ+XRLLll71IQOVglFtVIa6rgoRNNoT5n8k0qhraCET2bla0wByu1uInI3MGDCBSascDmdUOtR0wCU6La1oPD3vsncrVTibqy/RlZzlWapiJ/ubjokgyIDhyfIFlIOXsHBTdUhQ08FLkgeMrastW5BQHTaXHQEzV0ocvXmndWcm6hxv9oZlBJB4f+T2tdluEU/7JErNaawywxyRUGJHOkSijGWibqE8uJ50BMnZTOauQbU8aE0rR7wKGXrQotj47NqxIaU04uWwxGwsfQbam/DOTEhA9GaK6cLj2MmA9HRLYTvISNChTSWgzundD80n+LKJiS2GAkQDHotQjf4yskrPbKEsfjmrzE+7RZhFGDczCXIfFapYdVH4HWHeAjjF9pFeci08aN2wzE8lWWCeZddKi+qbDwGvIU0dg/Fb7CHYZNEtWUTCYpwalq4vDSbdmSPNEkIYi43XW6UukrJHiZJgNRNLQmDvRf1TTGQCJPocAMDlTuH0DbzOzFw5oa2Uq2iB6mj71vFYj1WvnpPJ79gqb58seh2qo9o4hGHzQ6vd20721y3hlzNzspCO18pybivK1oXfGy/PA4R/gWyDgx71531UKFbIn+6snvZxTJGm+qJ8hI7RHGhXsPs9f+bXQS7WtfdmO0xBvQmM5/yhcs/Hld5dfqQnOXhufxBOFKJhVDIqGmqqNu2vcKV4PKIl5Zo7UtyKIsMs3BbrqCb6yS0IqV1pV3jj71ijA7zwjCTGC7ouI4VeQRST0KlcdlMpHeVCgD2WpvoZbzFh0wKVzUERY73jScGYxJZWbo0mTmLBND4nrVX/AvBWbNYWHSnswoDeFR16+jzlecaliT/yHC+c1P6UBs73yOqeOF2KTeX2WzGRlc8oiHizQtXPrmHxMH8zs7SSDQ8fTkog5UgRYrTgtqM18BUypIJWPosDJek1KzxNM/Gt1jfSVzFgX20t3JjOkmcmQH1JtzbE5X77Ko3Y85PE17Em5ximxJ9gktZlUD5ZkYRq5sS8YWu1zPwBYmBFa6uvnPcX+52VhT/By1dXhlcX1QQaJRbCsLwkwXAWwr2VFh6kLmygIjwZLsyhstnNdVqHIYEBRlnyGfbApmYj9OhnkBVwEjuEHT46xJnNvZPtz2idc4ieIyxctLAkSF/yEazX5Ec7LDhtHY26/DyFmJGRZ6GtaIZ489aZ/Z3jaZ2YiVunfOvz2361z28Tpuev0X9ti/mknGYpLEEYQWinevttfmxtW4O5D+i19FoxjImh6gwzeaZc51pW8Jr2V5wbnzKunHk9oNWu8PSwo1H8iusaHUZRsWIum39P0p3yj4F8yuB6OHJwiCB1w9FjtwJax6lwG1GI+9rkjcnIq9jU5bLppOmye6HEU4IhxccqbtocsyHC269QPi1YytxgJiKiZGJ5KKrkVsPkAtFBL6J6brXTkDLZb3Ir3ZMyzDlAma5j2a04EAnYelnydZetjzbTIXCNYPH4wMIQDANTrYSgoLdUrm9CgzJCvBqBRj6tBHTGwsmWVlFY49ViDE2XaVyyIp11BwA6ZVt76MY4ve19Jcbx80WQNgG5+Czl/oPC44Q1SsxiaqBh6H7VgrY26mAzNoVivuscA4tfLkYlaKenXV3uuuCRfDwqRFZpdBB9avlV44G+tBXKMUCw5tV7N2vWOefHq9cKUoFSIxYCWhC7r9TvB1q5PR41caWSk0lHiD2Ttv1C9K1pQhQ9VS2Ig1fBPTZnOheuSSxaZqQZc2V+b0Y3VbAbHrUIKZaZhkFyEYyKGxKxOfsCzLv2zXIyiLChoLy8lsh7CaOb4uJkS8dlxrgEHctsaj9vlGSxAe8oP06gbvwWghk9WqPHjvqeWPoI/KZ0uc1vBaxB2fJGb+aGMeGOXpFFb3+8muQzGWcGrHEtmWsPnkrYNXMtwfWaki8Apnvv8S+GXx7E0YlKhMn4WQPAmNrnJNFHBV+oD8OyASupaAbcjfjX1GguHYqR0gS//Pnkf+opq+mqT07tBgC6f8uRVYiXdO/py5pK/7Og3WKDi9kIEE4aYFRkrZ4HI3cBAD991y2rgHMOWx8FAO66yUG2BF/+nwruujWt9RNCN4RWmxHCxLA4v5QIyJhh48pwMJiySG9aqZmuiFff6meiHJ56QzrD2pSyCijrJlvY4HE8L9adcM+SFzMuVqvvlPL/bv86b21gqyy9yA/Ysjp8jPdn7lV8QdadIJ2WFze416v8LmRhNsTafut1W3K3wBJFkpIGaBAUtzqvp2EVv37rXF4fmr64Grc2XSAv6/G1n2s3JOucbl4nmahO3rJRfAGbU9wHw2556n6FHCRPv2pL1bEErSkdZJqWzFtvfywBQ9HLM1fMtGm2hdRCOKVM1vmtztm8Nex//4vCpuWZYkJoViy/ntbyWIm1NK6EiRGuLrC1/d7wt6ZfblsERksYrNG4larsRsUap4vLfW4qV5cNtoLpeuOiTml1F0jYwWmUVeYXBvVhDQ9u9pP/ioYNJFTrTfyMc/YwSLrU2/tNbArO5850W4YLXVlGHnctJCr1bvoAwyOGebWJUHwHt42H+mbEfUbMzWaBYuZ/PO6pNLk4ObqNY6ZBF5hoS+Wde63xrT7aDW0nI9+PqX1i19Bzqdnyw8utN2qfHbnZX7ttPPNqf9du9Tt+hYxjGLBIxhswzqZYY0dTvO678OxsefOH55qDGuzNmz/gfcWh5YC4tB05X/fn86zEiyuJeaHPu82Dzzt+LLMtXgxfvcF5dikDkGFxKVnv/UyD7TYApuvl8bNh54xTrqVfg0SDO807ZJt8qXk10gNg2bwz1WFbHjz0HBJXWqtQFNjIPHIhwNoEdxYMG56cZxy8KyBsY1Zvnmm9oZBcNRat4zE6aEguVW4I6KVH366tWdPweo8ZMNtlyssU7Cpm78SO7eqp03v8Dg6ItXW3v83kfn/do2uoQdm0mL8mack9D9COLG7Z8dKcTmmt+MDs7Bmnghd2P4cd2h3Aw9/1qCntF1negkD4ce4KsvRQ8ty8RNkwWQoZwJ/+JQmIJTnAyeTwh1x4aZNIyxc8B/1rxbxeKZZ7Sw5pbJxuvfHY7f1iCMrDrR/t0wRiG3KkO+b4qeUoMKu5VNVOPXc5ygse/KwMlr8cY7LelMA64UZO3cbP5PXhdArkkSxVO2Z+z2Vzr2S5EZcBP1mvz0kS3N99XKyORjK2evjjtA2alfBv8dkbNt0dpNHJPMYpK6tqzDb04cYklchklCzgfUSyrmAxcywh5a7PrtU+1rTrfygjWtVHFG0pI0KyQKMvgli21OAmqCymSnuTvrxrpFTzb20HpJ1B+ssXl2UccK7CzjxY9HMjXtxlWjoofvsv6gi31UcF+h8O8f7d4oubdgqI6G37rD6HTWew/Fj1Rv5hFGNyPPQKcsfBwwTiw/fh2UCsebWySUBpsejP39KRHmVXR76b4rvvaCN4fN0R/YPBqy3HSaZfk0fzq/mdAy3qOCXd7UUnoROvxTgC04ZrifId5KZbpqzxzNLH5iXbLJqDKlRXfYMVTPiE0/hJcfRoC8fyJgFyymVb/YHiERuUysckdMEnchm8tDAaNTQ/6+/Cr4uL+ZsDMoh2TYE9Z+Odo1npNTpk9uL4zsIoH46KHhtBip8HM7q0YbGC3/2pUZTJv0k2XqP3lc8iE1crjeuBPHCI9raM31HZsBhbX/Vj1DRueJTuUEicc0LuGCNB4BIHpl3Z0P5Xn/r0+mUo1neWDLndSVGvxcP70yRRrMEn4kM+FNYGRp2ts9BnlW1PlFnWOe74obZUbrBEEGLxvayOrsoOCadMMnboxaCfy/kAYRauPrW95PRLBlozmqMffyqG6B3t3QTZMY9mcjN/E5WOzAcymL8TUuzSnTwYnq1MhDhqZ8YrNXNAZG9P7IHUg2kC5a7QDGSKfcTMU7xtTqYelLmDRL2AiKYsL7ApTq11DNtVxyeLRGpR2HM3VvXGqGs9ezFwJ1Uggrye3PK8IahULjlEUgpsdCi3580VYr7/ya2KDJa5eW7HkQtBUX4F5LpfnaXnusuA2OMwqXKCoHiyPmiF0ShzkWTHRQ3pkHjVAtLZ/ldA7G9y1AiSx0CJ/JpaGAcZuIM+pmau851CLqWIVNF3orQ27YzvuqW+Q1OhP4+XRK3dyeGU0iGtOgTjdtoADS5sstF3GI3yK/SuzLiEyh6nq+OcwNvESfJSeF3VHfVR5BAW4Vc4AjfjPRcI9HkkC0Nt+4A0DxZZ8W0VGjsQgPwb3ojtLxnyvZD7Xkz3mafZ8u3hER5C4u10N+aDwaFqoBkMkIWuNaM6/xsGAe67SBJk+A++OrFEYjU4/OvikkUj+Yd/0dYPdVbtrzoygQ+Kslk5oTc2M7czvdVUuyTcOz0sMM/2c4cci6XWG3QpB06LNZkrzIOh6ICM5UjKZO8OHXr7iPPp8zjAnY9du7UO5vdHs2Q2PtoP2k91VB667NT/PjbzPCDg4k2G1jC9Jr6YuROLQJ1X4UfGDjy7HVN0pPMBx3vFezw2SmUBfY1ydht3QaH3c4svbpNtnwS/5xLtUpwgHqE1uwvkV/S9fu5tL05y3nafI/ixd1aGXUqtzBveOrtM9Tr6FeM+qstIJy5iv9iB2E9U1dPT+vqMqUY45VNEUZC84zWHH5105/UZVu2rov7fmBU7uxtReZ0oT/JWbnh0DQxsKXIbkxvz0L29JojN1UOidxYdWmtKayz1gWUe//ftUWf/3hz/H14UejWuzRTju+JXqvDcbMyGbRZGVk3EG1Y7wcgaF+8svebxdSSiem5WbM8ye/kNWlrohJ7Rk5h39RIeBQwXyWpuqi+5j01JJmAvDoRnUcX+GNdNxHAJu4na/OIvouU5ps4v9jk7wTUs41b9c1CyWg+4VZKknF9zgbMh4BXYw/ezAlGTqBEsrdT3KDgvF8DCrLZoNh3HInogqYGaoJhv1KOctSb866lzTj+qQyVvkOjpPNxoxpnK2SU7WEZJAGXbkH7qQMuDEUUDV4Xz080hUvISKTmHvO+Bn7t93ocLElKWtnuSXoMHVzErzeTnGh02v+cyRJgpO8lxJnnQmhEoyipBdsqE9/qE/xWgG7iigREPrWuub4tyXiBO/Vz8yPXJrctO+4vdqJHcintepEMlreK+ctAAKIikiOhPf3mk47jPz7rCJxVB6lgkpJu2aMSsWz//B0w1GB90MUjao+PZ+x3WORVJnS+yN9ozNEvpAKYiKIG41OXiHC8ent8R4Z0d1FjKL4klajGaRjY6TrFTPWtL6KZdHjD3fIHbXzzty1O+E1W/bux75kTJ5Wvv3R9SQU5vjj+GZR1+IGx473rPmaRbAtNADoW2qhiMl9oFOatgA3Vj3MrttUJcr9nrkSnt61hrQtFl/1Kv1uKDuEkOSq95QJtalOMppMX/EC0/B2IdOWLEr8MEsWAeaZiEE/WWlz7GqATI3JMV75Hd4afmljrZV3nDIx77bDpoKA2zFpBpFLI+f4Ldz/NOXQjORm4vu5kbfi9H3BRACpf8tOa1Vl8boh+O9hnaJzLT8t/f1BE6xhwvvjxgOJXE89hVqiN8+ZALg2mwSYmp4sQTZdhnyDYQZVnjMSyeOplnQS1aaBW75UFXghNx7cKlYnjhwczJ18rmRg0rgVn0vYqFkQHQCYSbMcQ130FUF59mwsDD/JlC87754bKKnot8/IHtdAQpet9RonxPuc6w03AkoRc2eCwL6xs0W3bb3bhTm2r7g125XU7xkQGXfGhZS92oStZB7CXsht+qanB9mV+isLhomRbJvlMQNFiHdq1pYq8kup4AMswGQqRF0Pe3aohuMn2VxXmxIfIawcQyKimUGSD158VNb9vO1BkPPLJP960LQD146HeLPZkg1kBmYOtAM4hQjoMl7NJrMRS45BO4rn5j7WsBa97D5H3JfpCj7VjJq8sR7yGXRauZrARwS2WniuXA4KJZWUDRZf6xa8WVoVQUbGT2yT6vpgPs+DZzmGpPGCM43fd6qrhzoHENxqSIb63DghHYZj13aNA2rQuKyl90u80oDwVdtH9bNF+1L4g6X7fP2S/6njOtluN84ux4yftb+5/I0FwC1+x7qpK1bH+M4aaizTgfGvy6p3kAPusIy/BsBnWVK5IO3wlmCt9dai1d/ggKUim0xy/bN18veh8EIXkLbfvLEZqJDC8Gtp0djsnDEmhEJGG5LRgUf/spl3rNS/LKeRtQrW2OzVubn36VS1eMK5TLkSMetyR+z0HJ57lkhfE6qw8rVzUgLFUKBk7s0v9Zx1eP98yXXVcIe0o1TeOT2kGGzBs61LYouknSK2CqmL6KykLojGmFJEkMWoorO86rJVHVXV0HS5BvuvHHH09WXA7VMEr2ZIHyyY/AsMZWpF1erLdo8gLDh+BS6lS7szO6a32TWbRs4FvpeSEZ4sFFNBZrRe57z9DpZX711qCmshn3rv7bv4sxxy8jD5lHmIV6HnE6/Htxf5W+1MGOF6Mw72AcDGlcao/XNAjm/7u0k/sT4mktKlQkFRx4rkA+HCmCuA1UeFEDfKgh4O0kppXnwvpvcpFX4YNe7qcJu6yaUUtTf6ZY2hbavfn7+J2YmjJRkHVnZuaBx1mkWc3c4OHtIf/1Ef6cNbiQem7rAcYev/62xft7lUyUNC3jnlCSNa1U7M4iWTUgy+z4tcCtHu3uhyMDDO3PIjWMLb7/VlYE3N3MfTHj9ZeLlzIFcdy2sxU3irykbKsN9lJd9taTkJ/YwVDJcIrzzTyXgrVWYNP5i5zav9oni6HSGY4Xa23gDLf+7SR1r3uVn9T8f30g8799UvOP4B/BP4J/BP8I/hH8I/hH8P+JoIGdCBwdbFgZDpbddb+3iJedx0ObJEyBrOelL/4vtLa/sxbhWescTvbGdLZJtmSEa4LZ4GLij2yd9EsYIZm7AHeRq8mbq8k0XNNSXmCoKdigcanHNUtMx0jp0yYQ7d5ML0vGh8JFhrW1KCV7fYLDlSno8hw9XYXcCwCs2f5EetAQngKV1EAZZwFnvtrsMZD2RGrgPh3FLBwl7F4LkRyoie52mMkqHTFrL/isCl6XeDVZw0Fi0Lj66UnvxpJokWoQZrkp7nJ6nNlTJqB9q8ZTTIoruvNR+4X4igk1mxahmXaVY+y1B3BbHN652GHUZV/1Tst2MBMe0LZy5nRnfuMVg4b595EWShXR3Y2vnb5Iqs/95KcpGeS8u7+31zf3QUYCeXaTH90sseUslEU38l6/u1VqufgsOWRUmCXyVrEK+SicFa2+3Ws5jw209Um2B7PRUh60eSabImoUoMFSw/V8uh5Bem4q6yazfQtgxqdDf65/Njx5qD0hxWq+CjXSWrFpAgBwXzl/1KMbK7/+8qYJTYtazw3xEslmnlnaUU+aPvQUouVy+u7pDL7yGX9rbabfLzZTNjHHKeNRltJpJ+gcfcbxm45g3JGBBSSV980XvxvHZ2nHDTw+nBbAyeRSUbSOR9lBzBV0GF+3NKfKj3csyszS6ctwOyKcaA8YM0TuQyOYrkUFIDDZiVJnCO5mWnv26jTIbEWpXO2+2DTbe/40x1iySrGKP2yoe+z71kJ0Nl2nRfkYjuD13k/jkCFlQ0VAcmMO8TBFSIaosZ7gDH2HYML+UDHBc9wr4VWTuwG4AoZWQ27ccjCR9qfxlMYpigIpdtDYfuSrHw85hitE1HQj1FBwrG+4izSAwC5hWbDEnbUg7GT499QxT8eaUJhJ5/mOpGI/Er+XtA/vEGH/l07uC/DPzFpj4lQrchfm6D2+RpTCIQXzwEL8/ieK9fSaz8NfOj9sQ98L9QwNIMwVDpR2tJo9GkIg7SV7mFs/kLJA8eur8B6MGV/fnyoP0Lej22GpnvdDPafCIg5dt45WIj/4FW6tvchs996jO5H1fVOx+ejEWaa4+4R0sWGtIHZoJkvQzvnslwqyvpLjZiS9nGf5ZnBlw7SflFojx+yK4xjhYWgxFRrPiCGn6x0F1KnVX3fesTHBuVk1N/ohcy+TtZrIigm/s8Zu/zV4vx21w50d+bguOYcMj7l33XO85xNe/OBtrPdh5QibmARg3PGWoNa2jS5hw55+K7bL5oPuoECHg6VcFQwjOAMGJ4dIXXhuhrNq9/gxIJya0IyIk7KJ1iLWxhwrdLkLTvQGjIVHNlAXe9Lvh95SDWDEH5JNU0EjsCJz/xPePcf3Nvc+TpFQiJcPeuJyrmnquGzK0Was+CJQVzmoi4fH9iQYjd4tuhe4FhDzsCsPr+9l9YGUih/FP05XBxt5RKk39xvsWsrVlE7Z3OdHNwkzi2HnKIz+kHrAW5jphQkpjbVO66+3mRg5Ga7v3IKDphYhWiOSEBq59niEEMS9ZBy/vqC5ueC6ifAgm/p3l8JV6ScYqfE1aDrcq1OwGIf6DkLqbe6U+BuyEOlo71ol4peRP5f6U1wnkv2SJj9qNsp1Fh0v2OjuZ5uizS5M5WsBb9QqkLeowg2LyiovbldDlXDNsj+a2T1K5qqq+HDVCuHCr80Mfuvbeo8RSEmm+8TOtQ+GHaXsI9XAPegzuDnH/pUA96CRso9RicI3asAo8E9J5lYlfIYcU252xCOW+G8IfZrVHrCYjY+ub0spk6BPT3PwTvuEFP1Q1agAGbc6WfD43RWGV5Fgy8J/uXHNDq+fbLlxeAUrPDappmX8aDij4PUBhdiCz0mF1d8UQOEYuADJcKuEL49f0gjYFY8Tz7IfHvV5yb8Pl4P8WDyEOAyUZ6pRzQYoMlM3WTnkfVWHo051UXzJL2U0Mw3bSsFLm2tl2F0l9wIzCR33Qi/7Fr33pZ1iJ8zEndbsKJgZybu3eEKzI/vklNs12pp/ozOqwxQI93odWyKjceVIF6W8C/JSnvkQ7IOanJEk5Q7FlO+pYuvwdac6J5L5q4+jNf/y6ly3gIOVeTWB9EcUKpBfaRiaGdEHwrr+TNCHlh0ZgZdmkU2/65b+oW2JWH55yUdcMiDNh+se5ghNVwyMs4fKv4XUGmDlmNpNi6mEkPhlMAYp7LWS9uK3XsYNW6iyklSFjX71+cCtKO8PZvLMvLgbJF5B3rZlYjPeK+1U8rMcN72a61wzhUJxFjxIhROkYdalkqjZpD3CKapSTGUbriB+y8Fza/b3D2csa0qgtfB6qB360lPK0H5ikCV1o/ZZdkr63GMVa9Fm3PgX0MH1kS7piGs3TRVxlrf+Sgn9k/CdUvxt84uRxhZln/JlQT0fMTLxsmwrxIPWwF1ATIjfPrK4JcMPpQbcSiKdXvpQyIYTi+Kwq6QzIvxACl+RzKblRSkgjCGJZAETSy28xz/m5lzTSA7xSnQW2omICKxUKVUA61p5Z1KsRApso9VRb1uk5EhGIrocuJ+p6yUXPmebUkITok/aJ7K3bCPWwmdz8JfIDdauEzdeLYQ5pG1FHVMb2N949q5rTPEYTvhE8QEVf71ffK1w/Nn6tVRhykwzwVmeWWHhyojtJfaLUnmVs0Ff+hDdWdXZohqn4NASyylO5URANnoF/ioK7z28HtssisVjxDjM+D4pX7DBx48/SvZpBAcIJBBaUnHa2me4onhxwVNkHTVHlVrutfmytdkYtpVfDCe8MeJm9FGgfHmG0Wud1e/QXGJTALlDz5UakWWuZLZUOWkK604McQ5SicSlbvQrZgSGd6YuCF/ylzS9SsOGuyQf96pWzTV3Ft0PjRo0WH9v0KD1caNTsN7JcdpccgLK6gIMYvmR2uMPhPV2GWsWtTHhQqXNeaWMV2qzTlbSC/eHYjHgKnYQXo0h/gzIa17PhTp+GSkLk6usvll6bvdSNwQZ1ZET+2u8pBYTS5oD1gtz8EA/xzjqy7Xi5YKEXvWtQAsmNhYNNhe97oU4PqKMLYkwm6K/fmDRY6//4bT+h+tBDQob9DkpDBgrEARFeUMCVrrOSMNDDCSUwnuhWHB2jpsCCdDdBccETSmXmE1xQItbdVQkIyycay3SZ34VeagSB8xJf1jwYBiRkb1WmD28/qem9M9Ibz4uRxJVJdoo86f0n888OcVR+lRpDNSa2n3JKXDBayNZcItmLSLBm3/N0Z0inpxqYs42Nhdv7Wqy7GFWRtH9tj1m+YctRtSdC1zAQ1wHPsi2G9lOTyN7Irtp6i9wOP3NOdmGwHjfq7n+TrMBluFNWgdjlsFhqskS7R19zpu9dXw+6j9v4Fw76Josq6D3Bu8jSTZedHcU3ecT8delk9CNSdcxKa95g0fTthK31e7rAjFleUZh2zczW4lLw4tSTtUsTzDCrxyTqYPJ1E2/4OqJAhOtgZreHcRozdi9TOesGA2GvnalkqZlA6kEsa+KviC8zJ3bCi0h9MofydI1wubaEloGzkexWqbtWwNokw3xbHRQht4hQJ23ejMhlkl7aU68pbnofNlIptBurW+M5GTVfrRp/mGxG4G1VspK38O47onZegvKkfsZROsg59tcb9rtfeK91dQKD8PQ/DQa7+DQkRNHAXdsv47jpAXkD40pT47AiJl5DFFKMuoDc9QaqD9Oq+pybC/YYyU0sqpCrQwFFOwCnjD1NQVWiWUICdMgAOCuBDePu2tK/Rx3GtzjQ0/36ilinJjl6OZWzVn0WVsDF/GugcyLVyXVR1IJcZO64NIaAWZTAtRc6348+iJe4Z2Yzw8xBwDG1jMifOptjn+KUqjXAhfTOBFnD7SFAc1Mp6JS7dKgcQsfgNKhbOkQJxXsk5a09b2C+L94pWy0Qtycvl9W1N+1izwcKUutAqe9u7e+bRCPippE7Bz81jcOBadk497mrf6ZHL+0aQ1Ut2mq+lLWMpaRt2AiyrFtVIks9m7dtzUKJTtclB0Pw3jjaZu7tV87habpyrtsfepg853jlbLLP977H1BLAwQUAAIACAAOTVNH15kSKV8AAABqAAAAGwAAAHVuaXZlcnNhbC91bml2ZXJzYWwucG5nLnhtbC2MWwqAIBAA/4PuIHuATU2thczLJCn0wqTH7Yto/mY+pnPXPLHDpz2uiwWBHFxfFt2W/BH9ya63CZT8A9htoSYU+tczDjlYMI1AkloZ3QILPo4hW9C8RlKKEymo3uUDUEsBAgAAFAACAAgADU1TRyoNwzZRBAAACxAAAB0AAAAAAAAAAQAAAAAAAAAAAHVuaXZlcnNhbC9jb21tb25fbWVzc2FnZXMubG5nUEsBAgAAFAACAAgADU1TRyXfYoO9BAAAyxYAACcAAAAAAAAAAQAAAAAAjAQAAHVuaXZlcnNhbC9mbGFzaF9wdWJsaXNoaW5nX3NldHRpbmdzLnhtbFBLAQIAABQAAgAIAA1NU0dISKwfsQIAAFEKAAAhAAAAAAAAAAEAAAAAAI4JAAB1bml2ZXJzYWwvZmxhc2hfc2tpbl9zZXR0aW5ncy54bWxQSwECAAAUAAIACAANTVNHQVh2I5EEAADcFQAAJgAAAAAAAAABAAAAAAB+DAAAdW5pdmVyc2FsL2h0bWxfcHVibGlzaGluZ19zZXR0aW5ncy54bWxQSwECAAAUAAIACAANTVNHkkawmakBAABDBgAAHwAAAAAAAAABAAAAAABTEQAAdW5pdmVyc2FsL2h0bWxfc2tpbl9zZXR0aW5ncy5qc1BLAQIAABQAAgAIAA1NU0ca2uo7qgAAAB8BAAAaAAAAAAAAAAEAAAAAADkTAAB1bml2ZXJzYWwvaTE4bl9wcmVzZXRzLnhtbFBLAQIAABQAAgAIAA1NU0f1i9p5ZgAAAGgAAAAcAAAAAAAAAAEAAAAAABsUAAB1bml2ZXJzYWwvbG9jYWxfc2V0dGluZ3MueG1sUEsBAgAAFAACAAgAMwOBRM6CCTfsAgAAiAgAABQAAAAAAAAAAQAAAAAAuxQAAHVuaXZlcnNhbC9wbGF5ZXIueG1sUEsBAgAAFAACAAgADU1TRxe1aH2NCgAAE1oAACkAAAAAAAAAAQAAAAAA2RcAAHVuaXZlcnNhbC9za2luX2N1c3RvbWl6YXRpb25fc2V0dGluZ3MueG1sUEsBAgAAFAACAAgADk1TR4XNzXcTJQAAJjIAABcAAAAAAAAAAAAAAAAArSIAAHVuaXZlcnNhbC91bml2ZXJzYWwucG5nUEsBAgAAFAACAAgADk1TR9eZEilfAAAAagAAABsAAAAAAAAAAQAAAAAA9UcAAHVuaXZlcnNhbC91bml2ZXJzYWwucG5nLnhtbFBLBQYAAAAACwALAEkDAACNSAAAAAA="/>
  <p:tag name="ISPRING_PRESENTATION_TITLE" val="Section 1.3 Prime Factorization"/>
  <p:tag name="ISPRING_RESOURCE_PATHS_HASH_PRESENTER" val="ff3828512e11d6c095a19b587ccd4187793be7"/>
  <p:tag name="ISPRING_PLAYERS_CUSTOMIZATION_2" val="UEsDBBQAAgAIAE2rMU+4+Zi64gIAAGcKAAAYAAAAbm9uZS9jb21tb25fbWVzc2FnZXMubG5nrVZdb9owFH2v1P9gRerb1m5ve4CgAG5lNSQ0MaXdi+UmLlhNYhY7dOzX78aBDrahAK2EImznfp1z7nU6vZ95hpai1FIVXefr5RcHiSJRqSxmXWdCrz9/c5A2vEh5pgrRdQrloJ57ftbJeDGr+EzA//MzhDq50BqW2q1Xf9ZIpl1n3Gd9b3DLaMi88Zj1J5SGAfO9PvYdt8+Tl87V+vU91oMwoFHos7EXYJ8F+IE6bv08zm4c4XvHrZ+tdpMowgFlsU+GmJGYBSEFZ6OxjykeOu6jqtCcLwUyCi2leEVmLgA3I0uBdCZTe5Ao2Cgq0RZsGI48ErAIxzQiA0rCwHFjVZarT9Ytr8xclRBOo1Rq/pSJ1MYEhuz5ohQaQnMDDCL4mbmEN1XOZXHZFhpqxBGgE8fTMIK6cGFEiThacK1fVZnu1LcdqM0xCQYhQDigW85p7WPjGHKUoLOyFIlpdwZZehaZNSNTEgzDKaNWCDUZeaUNAJ4vMmGEzVbWpfDEovIknhUwkwm+bFCD6JamVoBGOI69G8z64QNoAEQXHmMR3jpueHuMxSOOoSAct9kE3j258SwioM6NdDbSTHithGyFeJKAXc3cUqpKw07NJgjIVq8vjwsT47sJKIZ4/p4OaLwC9HY1k0sBeZSpKFsDQVMO8JAEN+xuQr6za4/4ePgfmvkKFcogni55kQggNuGVFmgFZ6lM7VktMRv/RyV/IW7WDXmx7uVgiB8ujs1np/33qI8bI/KFaQtdA7ZO/5Qs6nbam8IhpZ8WPx7gwItI+DHMaJlXWTOw3s3PW2bHctSaxDuROpytD83EKuXgKWmFcvp43LqzdsYYJdTHMC3B4awpDFxmMpdGpAf4nIxwjWgMw6YZPjuVTFWVpVZYmXyxAwgupioX/96Gz6XK7W7G9QbYZgD23pNFU1zUBB0fcSu+aeNgfrakcTpLlEAlH/J5wZvWyVUOW3/FfVtp+0nYudr6QvwNUEsDBBQAAgAIAE2rMU8VHmAbowAAAH8BAAApAAAAbm9uZS9wbGF5YmFja19hbmRfbmF2aWdhdGlvbl9zZXR0aW5ncy54bWx1kEEKgzAQRfeewhsIXYdA16VFqBcYcZRAkgmZUfD2TURtadNl3vs/w4xiFDF+Yl3VtYJZ6CkQRUucUTXvd7YMC169cSCGfMKCvOdKJjcsUWgjMnrZlB7Bcsr/8GN4a2E9P+IjXjDlQmcc6kupsJlc8rCYaWPdGlCPEdOAL5hz6KG3eMO1J4jD4wzsG//VuZs2mx3eaUAdIrkgqvlAVbrXcfQXUEsDBBQAAgAIAE2rMU8fVIpqMAMAAMcOAAAiAAAAbm9uZS9mbGFzaF9wdWJsaXNoaW5nX3NldHRpbmdzLnhtbOWX3U/bMBDA3/tXWJl4XAPaJk0oLWL9kKqNgkhh8ITc2G1OOHbmj3blr985bkvZyha+JLY9VE3su9+d787nODn4Xggy49qAkq1or7kbES4zxUBOW9HZqP/2Y0SMpZJRoSRvRVJF5KDdSEo3FmDylFuLooYgRpr90rai3NpyP47n83kTTKn9rBLOIt80M1XEpeaGS8t1XAq6wD+7KLmJloQaAPwVSi7V2o0GIUkgHSnmBCfAWtEQne0LavIoDhJjml1PtXKSdZRQmujpuBW96fS6e913K5lA6ULBpQ+HaeOgH7b7lDHwDlCRwg0nOYdpjp5isObAbO6fYi+dxL8yKnJYM/WMjsLFS7uE44RyOuNLYzhCraVZjvrWtCdUGJ7Em0MrMfAhpJmFGXp2qx78nTghUleWStu21Q4RPw2uKPE9mGSiNowt38lYCYxt5RSWSTHmbEgLHqKdXoPso9BeRCa0ALFoRccllySlEpMLlgrI1rrGjY0FWyW1v5Q+1EAFOZOA1cfJURrdWg+LynKqDd/0ajVjfGSz9lflBCML5YiAa06sIhhdV+BTzslmCshEq6IaxRKxxAhAizPgc84OqlAtgfcZukQThUNNLMVScBssfHNwQ8Z8ojRyOZ1h4eI4mMBvPghcUmNuoXTl4076ZdDtXQ2G3d7Fjl8gZTMqswfCsZx4UdoX4dMFkcqu9DAcGXWGV0lhwKq5OmtrPj4N64rGPD9TNu7wDRRO0OfErwOygX7BlL+MlYck/o8e1Dab01m10f3mrdC4xQFTEpg4kWFLArnsgDWAGZVESbEgNMOmbHzbmIFyBkdCgwho83gPgz6WafU2hRk2SaUZ179HsoXERpn1lS58Mhnx518r6nZGGLNR7/SwMxqcD0aXV6PexSicRmv1eGv3TGLf1Lf3eH9ovMYWf3LaO68T+SEGoVaGemkt3HEdqePPdaROw5l0snEe1XIBe8w07BnsMgIKwCJ4RRXzlK+CUG3PXDF/zYb5B1b/+j4Ja68/7R0NPh1/6f7vu+CpcQhvqztTfOdek8RbL0B+pgAJBV6r/KG4vjW1P7zfTeLtU40G0u5ePtuNH1BLAwQUAAIACABNqzFPcVeUnRUBAADRAgAAHAAAAG5vbmUvZmxhc2hfc2tpbl9zZXR0aW5ncy54bWyNktFOgzAUhu99CoL3kE2NmrAmbuiN0SzZXuAAB9IMekh7IOHtrYUNVIjrVfv//9fTnjYyJ6m8FrWRpDb+yhc3nhelVJI+ILNUhflWzpons42fNMykgpQUo+JAka6g9MXtmxtR6JL/UWRrXsvkkOJY5mH9tI2vQoYa99vHePe8BNRQYJBAeio0NSqz+d1rvIrvJvlhOm1IZH52BxqmA4NmwbrBKBzXvW+gxRclK2DbZ2swmiE55/RMSVTvNRrbLmeKHEpjiT/6eIR9Cd1lM3MGZpwl5CgrFOs5xDk9pqCVhVOPXY0i12iL/BL7JCpISnzHLiHQ2eclMtx90e5pe8emwg/KUNSaqpqjcCK5hxmfwc7tVxZfUEsDBBQAAgAIAE2rMU/Xm3CWKwMAAG8OAAAhAAAAbm9uZS9odG1sX3B1Ymxpc2hpbmdfc2V0dGluZ3MueG1s3VdNTxsxEL3nV1hbcWy2qJcKJUE0H2pUSBAbKJyQs3ayI7z21h9Jw6/veJ2EQANdKBGohyjZ8cyb8Zvxc7Zx+CsXZMa1ASWb0X79U0S4TBUDOW1G56Pexy8RMZZKRoWSvBlJFZHDVq1RuLEAkyXcWnQ1BGGkOShsM8qsLQ7ieD6f18EU2q8q4Szim3qq8rjQ3HBpuY4LQRf4ZRcFN9ESoQIAfnIll2GtWo2QRkA6UcwJToA1owEW+83mIoqDw5imN1OtnGRtJZQmejpuRh/a3c5+5/PKJ4B0IOfSs2FaaPRme0AZA5+figRuOck4TDMsFLmaA7OZ/xV770b8J0aJHLZMPUZb4d6lXYLjgnI65ctkaKHW0jTDeGtaEyoMb8SbppUbeAZpamGGld2Fh3onTojEFYXStmW1Q4gHxhVK/AhMY6I2ki2fyVgJpLYsCqckH3M2oDnOxGlPRmRCcxCLZjQsuCQJldhRsFRAuo4wbmws2LKTvaX3kQYqyLkEHDlOTpLoLmfYSppRbfhmLasV4/lMWz+UE4wslCMCbjixiiCnLsdfGSebxJOJVnlpFdRYYgRgxhnwOWeHJUFLwMcSXWGK3GEkzl8huA0Zfjq4JWM+URpxOZ3htKIdTMCvPwu4oMbcgdJVjXvJcb/Tve4POt3LPb9BymZUps8ExyHieWF3gk8XRCq7ikM6UuoML5vCgJVrVfZWf3kb1nOMfX6lbtzDN5A7QV8Tfk3IBvQOW76bLM9p/F8rqJw2o7PyoPvDW0LjEQdsScDEhRTVCuRS9yoAplQSJcWC0BSl2HjZmIFyBi1BIAK0eXmFIR7HtHyawgxFUmnG9dOQbCFRKNOe0rlvJiP+0mtGnfYIORt1z47ao/5Ff3R1PepejsIdtA6Pt6pnI/ZSvl3Z/VXxUNjHb6fsp2fdiyqED3DvlRrTTSrBDat4Db9X8ToLV9HpxjVUqQSUlmk4KiguAnLA3r+jQdn6FwCenJQwW688KO/gePz3u97aa7NNFkjCc/BBu9aHygQk3ZP+1+FxZ6dMQDUq3nYU/pWJ8LR6JYrvvbY04q3vNzW0339JbNV+A1BLAwQUAAIACABNqzFPjnP2+moAAADlAAAAGgAAAG5vbmUvaHRtbF9za2luX3NldHRpbmdzLmpzq+ZSAAKlHCUFK4VqMBvMTyotKcnP00vOzytJzSvRy8svyk0Eq1FSdgMDJR2civPLUosIKE1LTE5FMdTUyMLJBadKhIkmTuYuzpbI6goS01P1khKTs9OL8kvzUiDKnF1dDF2MlcCqarlqAVBLAwQUAAIACABNqzFPvH0190oAAABJAAAAFwAAAG5vbmUvbG9jYWxfc2V0dGluZ3MueG1ss7GvyM1RKEstKs7Mz7NVMtQzUFJIzUvOT8nMS7dVCg1x07VQUiguScxLSczJz0u1VcrLV1Kwt+OyyclPTswJTi0pASos1rfjAgBQSwMEFAACAAgAT6sxT5BJJiUoBQAA9hMAACYAAAB1bml2ZXJzYWwtbm8tdmlkZW8vY29tbW9uX21lc3NhZ2VzLmxuZ61Y/27bNhD+v0DfgRBQYAO6tB3QYBgSF7TExEJkyRXppNkwCIzE2EQk0dUPJ95fe5o92J5kR0p27baBpKRAHJiS77sj+X13R558eMhStBZFKVV+ar07emshkccqkfni1Jqzs19+s1BZ8TzhqcrFqZUrC30YvXxxkvJ8UfOFgO8vXyB0komyhGE50qMvYySTU2s2jsbYvohYEOHZLBrPGQv8yMNj4lmjMY/vTt60P3/E2g6mM+xfR15wHkRj99wa2Spb8XyDPLVQP/16fPzw7v3xz4Ng6BR73iEQMkjv3/YA8lkYeBGgES/yySdmjfT/YXbBnHmuT6xR+2WY9Swkl9ZI/++0m4ch8VlEPdchkUsjP2BmLTzCiGONrlWNlnwtUKXQWop7VC0FsKCShUBlKhPzIlbwIK9FlzMnmGLXj0JCWejazA18a0RVUWxeG1heV0tVgLsSJbLkN6lIjE/gm3m/KkQJrnkFfETwVy0l/FJlXOZH3a6vfC/AjiHZlFCKz2Fx2W5SgHQAfy+rJbxLhHoNLu7zVPEE3RYCAAOK+GqVyrj5paSrQkc4S/mmM4oQX7n+OZA98GhEfGf7xBqRPEFOwfVkB6KEmJIQAApeiuIJtpHhujFHOE2HIUzc84kHH6ZDmMjFMoVPNTSOGQEmzETeZQVMJSFwnNKrIHT0ooErxNGKl+W9KpIDlu7vZxew69sBCMFme+BMY2yBgR8Scl9RiLjqBoMoseF3qyuYKhAwYiYZaElldVmBbLJVKiphopV6Kjw2lLoRtwr0lQq+brgP3o3YOmnu4blvT6Ix26VQj9d5vOxpB+L8rj721VADTfY53xlTixaNg0+QXSAZBkMsggvIgRdDLK4JhUUmtMvGx5fuOTa7BHlvm5S2SS/mOsekG8TjGOw0m9ZS1SU80UsCqcnsSHk0zA0lH+fAYhd7j+TWBhXoYEYLuRYQR5GIotMRpHubOFpUH+fuH9EZdj3ifId6fINyVSGerHkeCyBbzPWebuBdIhPzTtPe+P9cy78Rr9pU/6qtEr5DPr0aGs9BYXlEEbyqRLaqulzrBWvDf0oUWuKPhtBn6k/zT23i49ANfszOlDKr06YCPXt/dpEN3aPOIJ65Uv1360dHQptSQ6Bh0cUReoy0v9VEux27ga6Iiehv5/pnYDNr6hYUNje/Vf2t/aAF8BV6KgadwBqbyCm0OhlUof62lzDrg/AvdcHob39FxtRlUHWuxE0pq07PRs+966uR89ML617PelBsmMs8CNkHwEXbD5YolRnEn/TAnE/JdgWaEnEwkytVp4mRfyrvTJmAta0z8W03fFuozDxNebmlf1OmPjwnimZyYeN0NqCf2im49/7sCfjpu0QJDqGNsbFv697H1mpPexqBfPRSeIxuWyfQUcareAnl+FbVedITqDmCOeQMA1g7Zyp40d2FtQBfhdE8Re3T3weB6I4OkijZgf3pq0qUfw0G0dPYYdDm4Cceqk4ghseHAZhBH6v24Lu163kOZi5w+YccMHlT4jKVwaOjbr8glXbrMWPYnkxBTdSIR9UFtJBDELbksYN5CAe0Voc2AEE7wGSVCkQeuFbPENQpDi8gz5ojlzWa8uIOkjRTKh0Um9lALY5q2Jy+3GjUVSrzQZE/r0TqCTN3FmHHMdc7sJJwer9rOoIEjo9xe8+TqkVvMHuCfagBX+GJRFZDAUNCdtc3+orCXAd4iut7tv/++bfL3pTdbYaFJNaMv6Sw9bdVeDcqzQ3dyZu9C7v/AVBLAwQUAAIACABPqzFPFR5gG6MAAAB/AQAANwAAAHVuaXZlcnNhbC1uby12aWRlby9wbGF5YmFja19hbmRfbmF2aWdhdGlvbl9zZXR0aW5ncy54bWx1kEEKgzAQRfeewhsIXYdA16VFqBcYcZRAkgmZUfD2TURtadNl3vs/w4xiFDF+Yl3VtYJZ6CkQRUucUTXvd7YMC169cSCGfMKCvOdKJjcsUWgjMnrZlB7Bcsr/8GN4a2E9P+IjXjDlQmcc6kupsJlc8rCYaWPdGlCPEdOAL5hz6KG3eMO1J4jD4wzsG//VuZs2mx3eaUAdIrkgqvlAVbrXcfQXUEsDBBQAAgAIAE+rMU9LM4aKLwUAAGgdAAAwAAAAdW5pdmVyc2FsLW5vLXZpZGVvL2ZsYXNoX3B1Ymxpc2hpbmdfc2V0dGluZ3MueG1s5Vnbcts2EH33V2DYyWMsO7GbxCPJo0jUWBPdKtJJPJ2OByJXImoQYAFQjvLUr+mH9Uu6EC1a8hVKIk+aPHhkgnvOLvaGJVk9/pRyMgOlmRQ1b393zyMgIhkzMa15p2H7+WuPaENFTLkUUPOE9Mhxfaea5WPOdBKAMSiqCdIIfZSZmpcYkx1VKpeXl7tMZ8relTw3yK93I5lWMgUahAFVyTid44+ZZ6C9KwYHAvxLpbiC1Xd2CKkWTD0Z5xwIi9FyweymKG9zqhOvUoiNaXQxVTIXcVNyqYiajmveL02/td96uZQpqFosBWF9ouu4aJfNEY1jZq2gPGCfgSTApgmau7934JFLFpuk5r3ce2F5UL5ym2fBXmyeWp6mRC8Ic6UgBUNjamhxWWhUMAGF4QBdNyoHJF1bW5E08MmUC8VSPBc0ZVGId4j1Vc1rhecjv+2P/H7TPz8ddQtTnRFhJ+z6Tpig22n55/1B6AfnJ2GvuzEo9D+GG4A2tcyZfjjyA78f+qPzt53Bhgh3o64xfq/R6W6I+eC/DTrhppr6jd6mkOHJoO+GOTkb+qNup//uPBwMumFneI1a5PBKtlYr64lfxQKRuVpNb5Pk6VhQxrHZ3MhxDQbbFadqCqFsM6zGCeUaPPJnBtPfcsqZmdsKxa52AZA1dAaRGdnqq3m2orxruoIQDcOSLGv78E1Z2q9er229Umi/3tadVlbLZjdMpJFPbP3+3mFp/puDh82/x9AqNYZGCTYxs+xBqytLKWaRNDJshh0SbmxzknMe5FkmlbluY6uLpRH30FQnUqxF3l6TseRx6TFIxxD3aQorrT+4YKKNkvsemWCOcvTlIANBAirwuGEG/RuVBDofa8PM4phpX0k3FKOcIB+eh0B6wS1/RwlVei0py9DaFh/Vf+9LA/qPwt3F0r2iAWeoxZaGk7wvYtJS9BKPRxfxIQgXsRPMHG6zB5STEYrqDSRJg3Mn4RTryEXwA4w1M+AkKnMek7nMCWcX6GdJMOPzFP9LgKwey2SiZLpYxdHBEL0Iy4zBJcTHLorOUEWaIxLnlIyDKTT8lbPPZAwTqZAX6AzDhutMF/y7GxFnVOtrUrq08VlxuHX6Lf/jM7tBGs8oDgqbkWN5Q5qZrfDTORHSLHHojojmmBU2KDGLF/dc9rb75WEoOwzG+RtFY41fszTn9FvSlw5Zod5iyLejZZPAP2qBs9qEzhaFbot3QY0lzjAkBSfeiPB0YCIHV8KICiIFnxMa4YCibduYMZlrXCkaREGtv9zCAo9puria4kmGGlUMyolyb//Fy4PDX1+9fnO0W/n373+ePwi6Gt2GnFp1xezWfHDgd0beeLh4BHfPEO+GujHKPwK6d6B3xm1q5gPDvTPyjhHfGXtz0HcG3hr3H0E+MPTfwralSm3XiW/F8+7nPwd4xxrdaIad953w7A6CRSncHtiqFTtM3j1bLmbs73W0DPzGqHlCMFyn3TA4cmkPfYmd2EQJNpiJfQnighmchhhT34nehs5pFh35750IMYhOndRNbX/gtOF3LlKjYnYcrsyNTibgLDAtzjacBjhLcXiNn6yzf02fdarLb9yit9a6/h/t56sfbYv+taX2A1RFydZS9+c4ILYZoB/Y7d/3O58f+cXMaPly1kW4R9UFKBJKyZ3kh8tXkKQjJtIFEQCQFB+y3RwYw5O2q/XED/xe5+2g2/oJjobv1IPFVfnZYe07Q/n+e/3DnL2TMsFSdKt9MC+/5tUPD/aqlbtv7ewg2/rX0frOf1BLAwQUAAIACABPqzFPDnvHIGUDAACXDAAAKgAAAHVuaXZlcnNhbC1uby12aWRlby9mbGFzaF9za2luX3NldHRpbmdzLnhtbJVX207jMBB95yuq7jtdCrsFKVTqDQltF9DS7bvbTFurjh3ZTtn+/Y4vSZw2IYUICc+cY8/leCwitae8cwCpqOCP3X53eNXpROtMSuB6AUnKiIYOjR+7T3/n827PuQUT8h20pnyrjCW3WeAq01rw67XgGve45kImhHWH357sT9SzyDaWwJAu5WzIGspjfvTvx9OLKP6Mu/FgOnloIqxFkhJ+nIutuF6R9X4rRcZjE9qt+Zpou2MKklG+b42IUaWfNSSVmGY3s/6sfxkllaAUmJAepqP+6Gcri5EVsCL7wd393ehCTnnU5405oR2ootrSBv3B7eCuiZaSLVSLPJlNb6a3zXiOu1e78mlcjqDhn27NHIV/BPmlzUWapV/RSCrF1hT0hDMwXyuHCRLj9UPC9MF8rQSTkDmoVZCK0RjbIGTspPjdfE3gplr6P8MhEZm7LQV7M004mR5GISsGQy0ziHr5yvnUTny8ZhovEww3hCkEhKYS9IYZvpFM5dtUbSXuD3xQHgcgbygRS8GyBCYu3gBYtZf4yWRs50oYX2ELApRw8MYgwtJYIl+wrGfIwFgi3023Xjk7nsFPPY6T62FMfDM/rz56gRNc5vXKV7nXnDQ3t1wFR3tDjklEDEMrqwVNwHQt6lmbC6l3FlPEyYFuicY36bfBrY42GRX1ThxeafW6ijTVDOrkthaZVBgMupc+W9+5Go+juIdDjfQcNjpHV41lU8xrEWrBrtuV7rcr6ubWHY1vyWM3IXIPciEEU92O5+H9w23cq3zOMNMa31KQz3wjLuRwoSHc3ybRBBbuCl4KJ1qT9S7BkJoyKCrqGlvfv8gfW9dYniUrkDPUA4VckFWbw+3odsfwVy8pfEBcJTQ4HVPvcDtOaKH3wOAFAESud/ltcAvnSTKmKYMD5DMlMNiEmzKLFKq/Ll8jrqokA8tFevQjqBRKiKs6aghLjKue4TztmtdkpWxmlYmSD/dypFTGfT4ljVjDAWnXXkmVjdFfV0HsVaWcJNPiXROp/abl2udODjDiNLEDCB3B8TUex2FCpL4q1plX68xehmAerWIzlRNqPE0UM2aH/TqK9ZzO2AVez+FGAoTz1RqvghfgFxxXgsj4pYBUnoQat2Njjvho2nGNgz5JddQLTK45RRvwb/yHZPgfUEsDBBQAAgAIAE+rMU/65zdOKgUAAPIcAAAvAAAAdW5pdmVyc2FsLW5vLXZpZGVvL2h0bWxfcHVibGlzaGluZ19zZXR0aW5ncy54bWzdWd1S2zgUvucpNN7pZQn0Z9syCUyamMHT/G1s2jI7O4xin8RaZMkryaHp1T7NPtg+yR7FxCQQQOkSOu0FEyyf79PR+bddP/qScTIFpZkUDW9/d88jIGKZMDFpeKfR8fO3HtGGioRyKaDhCemRo8Odel6MONNpCMagqCZII/RBbhpeakx+UKtdXl7uMp0re1fywiC/3o1lVssVaBAGVC3ndIY/ZpaD9q4YHAjwL5PiCna4s0NIvWTqyqTgQFiCmgtmD0X5icm4VyulRjS+mChZiKQluVRETUYN75eW395vv1zIlExtloGwJtGHuGiXzQFNEmaVoDxkX4GkwCYparu/98ojlywxacN7uffC8qB87TbPnL08O7U8LYlGEOZqgwwMTaih5WW5o4IxKPQG6EOjCkDSlbUlSQNfTLVQLiUzQTMWR3iHWFM1vHZ0PvSP/aHfa/nnp8NOqaozIgqiju+ECTtB2z/v9SM/PD+Jup2NQZH/OdoAtKlmzvSDoR/6vcgfnr8P+hsi3JW6xvjdZtDZEPPJfx8G0aY79ZrdTSGDk37PDXNyNvCHnaD34Tzq9ztRMLhGzWN4KVrrtdXAr2OCyEIth7dJi2wkKONYa27EuAaD1YpTNYFIHjPMxjHlGjzyZw6T3wrKmZnZDMWidgGQN3UOsRna7Gt4NqO8a7qSEBXDlKxy+/W7KrXfvF05eq3c/fpYa7WsV7VukEojn1j7/b3XlfrvXt2v/h2K1qkxNE6xiJlFDVpeWUgxi6SxYVOskHDjmOOC87DIc6nMdRlbXqyUuIOmPpZixfP2mowkTyqLQTaCpEczjL/BsfDIGIOSo/H6OQgSUoHthRk0aFwhdDHShpl5Wzm+km4qRjnB1oH9D0g3vGXgOKVKr0Rh5Utb0+PD33vSgP6jtG+5dKdoyBnuYnPBSd4XCWkreont0EV8AMJF7ARDhdtwAeWkhKJ6A0nS5NxJOMPEcRH8BCPNDDiJyoInZCYLwtkF2lkSDPEiw/9SIMt9mIyVzOarnGpD9NwtUwaXkBy5bHSGW2QFInEuyTmYcoe/CvaVjGAsFfICnaLbcJ3pkn93I+Kcan1NShc6Piu7WdBr+5+f2QPSZEpxMtiMHPMZstxshZ/OiJBmgUNzxLTAqLBOSVgyv+dytt1vd0NVUtDPj+SNFX7NsoLTx6SvDLJEvUWXb2eXTRz/oAbO26Z0Ok90m7xzakxxhi4pOfFGjI2DiQJcCWMqiBR8RmiME4m2ZWPKZKFxpSwQJbX+dg1LPIbp/GqCDy24o0pAOVHu7b94+er1r2/evjvYrf379z/P7wVdzWoDTu125bDWunfCd0beeJp4AHfH1O6GujG7PwC6c4J3xm2q5j3TvDNyzUzvjL052TsDb833DyDvmfJvYY+lymzVSW75c/0DnwM8sEo3W1HwMYjO1hDMU+H2wFav2elx/TA5H6pvzJKj7zdMhn5z2Doh6KDTThQeuBSEnsTaa+IUS8rYvudwwfRPI/Si70RvneU0fQ79j06E6Dan2um2ba/vdOAPLlLDclocLE2KTipg95+U3Qz7P2cZjqvJk9Xy/1NZnTLxkYvy1orVj1Fw1j69snsrTlmjtlRwgKo43Vqw/sBN4Pv55Ce29Nro1+saLgkhYxb0RJ33Z37XMly8YHUR7lJ1AYpEUnIn+cHiNSIJxFi6IEIAkuFzs5sBE3jS6rQa9KHfDd73O+2tRj9zC/8fouQ8rvnKq+q7wcqHguoF9uqXtR1cX/1OebjzH1BLAwQUAAIACABPqzFP7ExZUrYBAAB6BgAAKAAAAHVuaXZlcnNhbC1uby12aWRlby9odG1sX3NraW5fc2V0dGluZ3MuanONlFFPgzAQx9/3KRZ8NYsylM23OTBZ4oOJezM+FHZjZKXXtB06jd9dyjYtcOjoC/3z6/96V3qfg2H1eKk3vBt+1u/1/Kk5rzWwmlE7uGzqvEcvrO5pnq9gmRfAcwFeCylPS3/kr1+CMvZEbZrsn62tdvw8tF/WjGsXl4SFIjRNaCWhvRHaOxX4o5HZMatDRk6Zk50xKEYpCgPCjASqgtWMd/FQP26CLRhLUP+ga5ZCw/TGn9xHveSvY3AfRvOpy6VYSCb2j5jhKGHpNlO4E6tj/LEdLr3ZS1DVgW/7wvJcm4WBoh04vo792O8npQKt4Rh3Gs382S0Jc5YAdxMKg0kw+wNtGHcL2qLLXOfmRId+OA4Dl5Ysg06V5nF0HY2bmKi8OtXsBD9wBt5NXzKSsz2oc6xQ7uQZBygVZrYiXTS0g0Q5slUusgMXTe0gObtZa9v3b9QdY5SgWv38FVd2uEynGI1rhq1rtiFubdHXXM7oDIa83LoV9ZHqC5wSqbhIaJJaXJKbMe1OY+cvVdpMbUEtEXnVPO2hgK6aCaiFWKMVmDEs3RSVVqXz6jYKcufp2Tm2tjn4+gZQSwMEFAACAAgAT6sxT7jnPPJeAAAAYwAAACUAAAB1bml2ZXJzYWwtbm8tdmlkZW8vbG9jYWxfc2V0dGluZ3MueG1sDcq9DkBADADg3VM03f1tBsdmtOABGhqR9FpxR3h7t33D1/avF3j4Coepw7qoEFhX2w7dHS7zkDcIIZJuJKbsUA2h77JWbCWZOMYUA5xCH18z+4TII/k0h1sEyy77AVBLAQIAABQAAgAIAE2rMU+4+Zi64gIAAGcKAAAYAAAAAAAAAAEAAAAAAAAAAABub25lL2NvbW1vbl9tZXNzYWdlcy5sbmdQSwECAAAUAAIACABNqzFPFR5gG6MAAAB/AQAAKQAAAAAAAAABAAAAAAAYAwAAbm9uZS9wbGF5YmFja19hbmRfbmF2aWdhdGlvbl9zZXR0aW5ncy54bWxQSwECAAAUAAIACABNqzFPH1SKajADAADHDgAAIgAAAAAAAAABAAAAAAACBAAAbm9uZS9mbGFzaF9wdWJsaXNoaW5nX3NldHRpbmdzLnhtbFBLAQIAABQAAgAIAE2rMU9xV5SdFQEAANECAAAcAAAAAAAAAAEAAAAAAHIHAABub25lL2ZsYXNoX3NraW5fc2V0dGluZ3MueG1sUEsBAgAAFAACAAgATasxT9ebcJYrAwAAbw4AACEAAAAAAAAAAQAAAAAAwQgAAG5vbmUvaHRtbF9wdWJsaXNoaW5nX3NldHRpbmdzLnhtbFBLAQIAABQAAgAIAE2rMU+Oc/b6agAAAOUAAAAaAAAAAAAAAAEAAAAAACsMAABub25lL2h0bWxfc2tpbl9zZXR0aW5ncy5qc1BLAQIAABQAAgAIAE2rMU+8fTX3SgAAAEkAAAAXAAAAAAAAAAEAAAAAAM0MAABub25lL2xvY2FsX3NldHRpbmdzLnhtbFBLAQIAABQAAgAIAE+rMU+QSSYlKAUAAPYTAAAmAAAAAAAAAAEAAAAAAEwNAAB1bml2ZXJzYWwtbm8tdmlkZW8vY29tbW9uX21lc3NhZ2VzLmxuZ1BLAQIAABQAAgAIAE+rMU8VHmAbowAAAH8BAAA3AAAAAAAAAAEAAAAAALgSAAB1bml2ZXJzYWwtbm8tdmlkZW8vcGxheWJhY2tfYW5kX25hdmlnYXRpb25fc2V0dGluZ3MueG1sUEsBAgAAFAACAAgAT6sxT0szhoovBQAAaB0AADAAAAAAAAAAAQAAAAAAsBMAAHVuaXZlcnNhbC1uby12aWRlby9mbGFzaF9wdWJsaXNoaW5nX3NldHRpbmdzLnhtbFBLAQIAABQAAgAIAE+rMU8Oe8cgZQMAAJcMAAAqAAAAAAAAAAEAAAAAAC0ZAAB1bml2ZXJzYWwtbm8tdmlkZW8vZmxhc2hfc2tpbl9zZXR0aW5ncy54bWxQSwECAAAUAAIACABPqzFP+uc3TioFAADyHAAALwAAAAAAAAABAAAAAADaHAAAdW5pdmVyc2FsLW5vLXZpZGVvL2h0bWxfcHVibGlzaGluZ19zZXR0aW5ncy54bWxQSwECAAAUAAIACABPqzFP7ExZUrYBAAB6BgAAKAAAAAAAAAABAAAAAABRIgAAdW5pdmVyc2FsLW5vLXZpZGVvL2h0bWxfc2tpbl9zZXR0aW5ncy5qc1BLAQIAABQAAgAIAE+rMU+45zzyXgAAAGMAAAAlAAAAAAAAAAEAAAAAAE0kAAB1bml2ZXJzYWwtbm8tdmlkZW8vbG9jYWxfc2V0dGluZ3MueG1sUEsFBgAAAAAOAA4AiAQAAO4kAAAAAA=="/>
  <p:tag name="ISPRING_LMS_API_VERSION" val="SCORM 1.2"/>
  <p:tag name="ISPRING_CMI5_LAUNCH_METHOD" val="any window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CLOUDFOLDERID" val="1"/>
  <p:tag name="ISPRINGONLINEFOLDERID" val="1"/>
  <p:tag name="ISPRING_OUTPUT_FOLDER" val="[[&quot;\uFFFDʾ\&quot;{58857F64-F778-46F3-A3E4-9740F72F057B}&quot;,&quot;C:\\Users\\Danny\\OneDrive - SD41\\Website\\m9h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-no-video&quot;},&quot;advancedSettings&quot;:{&quot;enableTextAllocation&quot;:&quot;T_TRUE&quot;,&quot;viewingFromLocalDrive&quot;:&quot;T_TRUE&quot;,&quot;contentScale&quot;:75,&quot;contentScaleMode&quot;:&quot;SCAL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}"/>
  <p:tag name="ISPRING_SCORM_RATE_QUIZZES" val="0"/>
  <p:tag name="ISPRING_CURRENT_PLAYER_ID" val="universal-no-video"/>
  <p:tag name="ISPRING_FIRST_PUBLISH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76</TotalTime>
  <Words>360</Words>
  <Application>Microsoft Office PowerPoint</Application>
  <PresentationFormat>On-screen Show (4:3)</PresentationFormat>
  <Paragraphs>45</Paragraphs>
  <Slides>11</Slides>
  <Notes>11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Calibri</vt:lpstr>
      <vt:lpstr>Century Schoolbook</vt:lpstr>
      <vt:lpstr>Wingdings</vt:lpstr>
      <vt:lpstr>Wingdings 2</vt:lpstr>
      <vt:lpstr>Oriel</vt:lpstr>
      <vt:lpstr>Equation</vt:lpstr>
      <vt:lpstr>Section 1.3 Prime Factorization </vt:lpstr>
      <vt:lpstr>I) What are factors?</vt:lpstr>
      <vt:lpstr>PowerPoint Presentation</vt:lpstr>
      <vt:lpstr>II) Prime Factorization</vt:lpstr>
      <vt:lpstr>III) Perfect Squares and Cubes</vt:lpstr>
      <vt:lpstr>Ex: What is the lowest value of “k”, where “k” is an integer, so that “N” is a perfect square?</vt:lpstr>
      <vt:lpstr>PowerPoint Presentation</vt:lpstr>
      <vt:lpstr>PowerPoint Presentation</vt:lpstr>
      <vt:lpstr>Challenge: Given that “a” and “b” are positive integers, find all the possible values of (a,b) such that:  Euclid</vt:lpstr>
      <vt:lpstr>Math Prize for Girls 2015</vt:lpstr>
      <vt:lpstr>Homework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1.3 Prime Factorization</dc:title>
  <dc:creator>Danny Young</dc:creator>
  <cp:lastModifiedBy>Danny Young</cp:lastModifiedBy>
  <cp:revision>29</cp:revision>
  <dcterms:created xsi:type="dcterms:W3CDTF">2011-06-27T16:11:13Z</dcterms:created>
  <dcterms:modified xsi:type="dcterms:W3CDTF">2019-09-18T04:27:59Z</dcterms:modified>
</cp:coreProperties>
</file>